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95" r:id="rId2"/>
    <p:sldId id="371" r:id="rId3"/>
    <p:sldId id="439" r:id="rId4"/>
    <p:sldId id="441" r:id="rId5"/>
    <p:sldId id="442" r:id="rId6"/>
    <p:sldId id="447" r:id="rId7"/>
    <p:sldId id="449" r:id="rId8"/>
    <p:sldId id="365" r:id="rId9"/>
    <p:sldId id="400" r:id="rId10"/>
    <p:sldId id="401" r:id="rId11"/>
    <p:sldId id="403" r:id="rId12"/>
    <p:sldId id="404" r:id="rId13"/>
    <p:sldId id="407" r:id="rId14"/>
    <p:sldId id="416" r:id="rId15"/>
    <p:sldId id="433" r:id="rId16"/>
    <p:sldId id="408" r:id="rId17"/>
    <p:sldId id="418" r:id="rId18"/>
    <p:sldId id="432" r:id="rId19"/>
    <p:sldId id="434" r:id="rId20"/>
    <p:sldId id="428" r:id="rId21"/>
    <p:sldId id="437" r:id="rId22"/>
    <p:sldId id="427" r:id="rId23"/>
    <p:sldId id="438" r:id="rId24"/>
    <p:sldId id="363" r:id="rId25"/>
  </p:sldIdLst>
  <p:sldSz cx="9144000" cy="6858000" type="screen4x3"/>
  <p:notesSz cx="6950075" cy="9236075"/>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Hanlon" initials="PT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F00"/>
    <a:srgbClr val="5191C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29" autoAdjust="0"/>
    <p:restoredTop sz="86467" autoAdjust="0"/>
  </p:normalViewPr>
  <p:slideViewPr>
    <p:cSldViewPr snapToGrid="0">
      <p:cViewPr varScale="1">
        <p:scale>
          <a:sx n="61" d="100"/>
          <a:sy n="61" d="100"/>
        </p:scale>
        <p:origin x="123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50" d="100"/>
          <a:sy n="150" d="100"/>
        </p:scale>
        <p:origin x="-475" y="253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2120"/>
          </a:xfrm>
          <a:prstGeom prst="rect">
            <a:avLst/>
          </a:prstGeom>
        </p:spPr>
        <p:txBody>
          <a:bodyPr vert="horz" lIns="91615" tIns="45808" rIns="91615" bIns="45808"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2120"/>
          </a:xfrm>
          <a:prstGeom prst="rect">
            <a:avLst/>
          </a:prstGeom>
        </p:spPr>
        <p:txBody>
          <a:bodyPr vert="horz" lIns="91615" tIns="45808" rIns="91615" bIns="45808" rtlCol="0"/>
          <a:lstStyle>
            <a:lvl1pPr algn="r">
              <a:defRPr sz="1200"/>
            </a:lvl1pPr>
          </a:lstStyle>
          <a:p>
            <a:fld id="{9BA4B0EC-007C-4C66-9A67-A7A265DE8590}" type="datetimeFigureOut">
              <a:rPr lang="en-US" smtClean="0"/>
              <a:pPr/>
              <a:t>3/3/2016</a:t>
            </a:fld>
            <a:endParaRPr lang="en-US" dirty="0"/>
          </a:p>
        </p:txBody>
      </p:sp>
      <p:sp>
        <p:nvSpPr>
          <p:cNvPr id="4" name="Footer Placeholder 3"/>
          <p:cNvSpPr>
            <a:spLocks noGrp="1"/>
          </p:cNvSpPr>
          <p:nvPr>
            <p:ph type="ftr" sz="quarter" idx="2"/>
          </p:nvPr>
        </p:nvSpPr>
        <p:spPr>
          <a:xfrm>
            <a:off x="0" y="8772379"/>
            <a:ext cx="3011699" cy="462120"/>
          </a:xfrm>
          <a:prstGeom prst="rect">
            <a:avLst/>
          </a:prstGeom>
        </p:spPr>
        <p:txBody>
          <a:bodyPr vert="horz" lIns="91615" tIns="45808" rIns="91615" bIns="458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379"/>
            <a:ext cx="3011699" cy="462120"/>
          </a:xfrm>
          <a:prstGeom prst="rect">
            <a:avLst/>
          </a:prstGeom>
        </p:spPr>
        <p:txBody>
          <a:bodyPr vert="horz" lIns="91615" tIns="45808" rIns="91615" bIns="45808" rtlCol="0" anchor="b"/>
          <a:lstStyle>
            <a:lvl1pPr algn="r">
              <a:defRPr sz="1200"/>
            </a:lvl1pPr>
          </a:lstStyle>
          <a:p>
            <a:fld id="{18C5411F-53A2-4A64-8E87-54EA1D67D915}" type="slidenum">
              <a:rPr lang="en-US" smtClean="0"/>
              <a:pPr/>
              <a:t>‹#›</a:t>
            </a:fld>
            <a:endParaRPr lang="en-US" dirty="0"/>
          </a:p>
        </p:txBody>
      </p:sp>
    </p:spTree>
    <p:extLst>
      <p:ext uri="{BB962C8B-B14F-4D97-AF65-F5344CB8AC3E}">
        <p14:creationId xmlns:p14="http://schemas.microsoft.com/office/powerpoint/2010/main" val="70463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2001" cy="461193"/>
          </a:xfrm>
          <a:prstGeom prst="rect">
            <a:avLst/>
          </a:prstGeom>
        </p:spPr>
        <p:txBody>
          <a:bodyPr vert="horz" lIns="92479" tIns="46239" rIns="92479" bIns="4623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36566" y="2"/>
            <a:ext cx="3012001" cy="461193"/>
          </a:xfrm>
          <a:prstGeom prst="rect">
            <a:avLst/>
          </a:prstGeom>
        </p:spPr>
        <p:txBody>
          <a:bodyPr vert="horz" lIns="92479" tIns="46239" rIns="92479" bIns="46239" rtlCol="0"/>
          <a:lstStyle>
            <a:lvl1pPr algn="r" fontAlgn="auto">
              <a:spcBef>
                <a:spcPts val="0"/>
              </a:spcBef>
              <a:spcAft>
                <a:spcPts val="0"/>
              </a:spcAft>
              <a:defRPr sz="1200" smtClean="0">
                <a:latin typeface="+mn-lt"/>
              </a:defRPr>
            </a:lvl1pPr>
          </a:lstStyle>
          <a:p>
            <a:pPr>
              <a:defRPr/>
            </a:pPr>
            <a:fld id="{DFB016D8-4D9F-4CA8-8DFD-09D8EF3CA0B9}" type="datetimeFigureOut">
              <a:rPr lang="en-US"/>
              <a:pPr>
                <a:defRPr/>
              </a:pPr>
              <a:t>3/3/2016</a:t>
            </a:fld>
            <a:endParaRPr lang="en-US" dirty="0"/>
          </a:p>
        </p:txBody>
      </p:sp>
      <p:sp>
        <p:nvSpPr>
          <p:cNvPr id="4" name="Slide Image Placeholder 3"/>
          <p:cNvSpPr>
            <a:spLocks noGrp="1" noRot="1" noChangeAspect="1"/>
          </p:cNvSpPr>
          <p:nvPr>
            <p:ph type="sldImg" idx="2"/>
          </p:nvPr>
        </p:nvSpPr>
        <p:spPr>
          <a:xfrm>
            <a:off x="1166813" y="693738"/>
            <a:ext cx="4618037" cy="3463925"/>
          </a:xfrm>
          <a:prstGeom prst="rect">
            <a:avLst/>
          </a:prstGeom>
          <a:noFill/>
          <a:ln w="12700">
            <a:solidFill>
              <a:prstClr val="black"/>
            </a:solidFill>
          </a:ln>
        </p:spPr>
        <p:txBody>
          <a:bodyPr vert="horz" lIns="92479" tIns="46239" rIns="92479" bIns="46239" rtlCol="0" anchor="ctr"/>
          <a:lstStyle/>
          <a:p>
            <a:pPr lvl="0"/>
            <a:endParaRPr lang="en-US" noProof="0" dirty="0"/>
          </a:p>
        </p:txBody>
      </p:sp>
      <p:sp>
        <p:nvSpPr>
          <p:cNvPr id="5" name="Notes Placeholder 4"/>
          <p:cNvSpPr>
            <a:spLocks noGrp="1"/>
          </p:cNvSpPr>
          <p:nvPr>
            <p:ph type="body" sz="quarter" idx="3"/>
          </p:nvPr>
        </p:nvSpPr>
        <p:spPr>
          <a:xfrm>
            <a:off x="695310" y="4387443"/>
            <a:ext cx="5559457" cy="4155317"/>
          </a:xfrm>
          <a:prstGeom prst="rect">
            <a:avLst/>
          </a:prstGeom>
        </p:spPr>
        <p:txBody>
          <a:bodyPr vert="horz" lIns="92479" tIns="46239" rIns="92479" bIns="4623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3357"/>
            <a:ext cx="3012001" cy="461193"/>
          </a:xfrm>
          <a:prstGeom prst="rect">
            <a:avLst/>
          </a:prstGeom>
        </p:spPr>
        <p:txBody>
          <a:bodyPr vert="horz" lIns="92479" tIns="46239" rIns="92479" bIns="4623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36566" y="8773357"/>
            <a:ext cx="3012001" cy="461193"/>
          </a:xfrm>
          <a:prstGeom prst="rect">
            <a:avLst/>
          </a:prstGeom>
        </p:spPr>
        <p:txBody>
          <a:bodyPr vert="horz" lIns="92479" tIns="46239" rIns="92479" bIns="46239" rtlCol="0" anchor="b"/>
          <a:lstStyle>
            <a:lvl1pPr algn="r" fontAlgn="auto">
              <a:spcBef>
                <a:spcPts val="0"/>
              </a:spcBef>
              <a:spcAft>
                <a:spcPts val="0"/>
              </a:spcAft>
              <a:defRPr sz="1200" smtClean="0">
                <a:latin typeface="+mn-lt"/>
              </a:defRPr>
            </a:lvl1pPr>
          </a:lstStyle>
          <a:p>
            <a:pPr>
              <a:defRPr/>
            </a:pPr>
            <a:fld id="{71E4459A-E9FA-4AE4-99E9-F451B9FB9DD2}" type="slidenum">
              <a:rPr lang="en-US"/>
              <a:pPr>
                <a:defRPr/>
              </a:pPr>
              <a:t>‹#›</a:t>
            </a:fld>
            <a:endParaRPr lang="en-US" dirty="0"/>
          </a:p>
        </p:txBody>
      </p:sp>
    </p:spTree>
    <p:extLst>
      <p:ext uri="{BB962C8B-B14F-4D97-AF65-F5344CB8AC3E}">
        <p14:creationId xmlns:p14="http://schemas.microsoft.com/office/powerpoint/2010/main" val="18960803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mn-lt"/>
        <a:ea typeface="+mn-ea"/>
        <a:cs typeface="+mn-cs"/>
      </a:defRPr>
    </a:lvl1pPr>
    <a:lvl2pPr marL="457200" algn="l" rtl="0" fontAlgn="base">
      <a:spcBef>
        <a:spcPct val="30000"/>
      </a:spcBef>
      <a:spcAft>
        <a:spcPct val="0"/>
      </a:spcAft>
      <a:defRPr sz="1000" kern="1200">
        <a:solidFill>
          <a:schemeClr val="tx1"/>
        </a:solidFill>
        <a:latin typeface="+mn-lt"/>
        <a:ea typeface="+mn-ea"/>
        <a:cs typeface="+mn-cs"/>
      </a:defRPr>
    </a:lvl2pPr>
    <a:lvl3pPr marL="914400" algn="l" rtl="0" fontAlgn="base">
      <a:spcBef>
        <a:spcPct val="30000"/>
      </a:spcBef>
      <a:spcAft>
        <a:spcPct val="0"/>
      </a:spcAft>
      <a:defRPr sz="1000" kern="1200">
        <a:solidFill>
          <a:schemeClr val="tx1"/>
        </a:solidFill>
        <a:latin typeface="+mn-lt"/>
        <a:ea typeface="+mn-ea"/>
        <a:cs typeface="+mn-cs"/>
      </a:defRPr>
    </a:lvl3pPr>
    <a:lvl4pPr marL="1371600" algn="l" rtl="0" fontAlgn="base">
      <a:spcBef>
        <a:spcPct val="30000"/>
      </a:spcBef>
      <a:spcAft>
        <a:spcPct val="0"/>
      </a:spcAft>
      <a:defRPr sz="1000" kern="1200">
        <a:solidFill>
          <a:schemeClr val="tx1"/>
        </a:solidFill>
        <a:latin typeface="+mn-lt"/>
        <a:ea typeface="+mn-ea"/>
        <a:cs typeface="+mn-cs"/>
      </a:defRPr>
    </a:lvl4pPr>
    <a:lvl5pPr marL="1828800" algn="l" rtl="0" fontAlgn="base">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9FCADB-3DA9-4B4A-B49A-301CDC65DF42}" type="slidenum">
              <a:rPr lang="en-US"/>
              <a:pPr fontAlgn="base">
                <a:spcBef>
                  <a:spcPct val="0"/>
                </a:spcBef>
                <a:spcAft>
                  <a:spcPct val="0"/>
                </a:spcAft>
              </a:pPr>
              <a:t>1</a:t>
            </a:fld>
            <a:endParaRPr lang="en-US" dirty="0"/>
          </a:p>
        </p:txBody>
      </p:sp>
    </p:spTree>
    <p:extLst>
      <p:ext uri="{BB962C8B-B14F-4D97-AF65-F5344CB8AC3E}">
        <p14:creationId xmlns:p14="http://schemas.microsoft.com/office/powerpoint/2010/main" val="3524095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a:t>
            </a:r>
            <a:r>
              <a:rPr lang="en-US" dirty="0" smtClean="0"/>
              <a:t>employee will only see the tools and data that are relevant to their job role</a:t>
            </a:r>
            <a:r>
              <a:rPr lang="en-US" baseline="0" dirty="0" smtClean="0"/>
              <a:t>—no need to sift through irrelevant info to find what you need.</a:t>
            </a:r>
            <a:endParaRPr lang="en-US" dirty="0" smtClean="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10</a:t>
            </a:fld>
            <a:endParaRPr lang="en-US" dirty="0"/>
          </a:p>
        </p:txBody>
      </p:sp>
    </p:spTree>
    <p:extLst>
      <p:ext uri="{BB962C8B-B14F-4D97-AF65-F5344CB8AC3E}">
        <p14:creationId xmlns:p14="http://schemas.microsoft.com/office/powerpoint/2010/main" val="1714641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Data is updated each time the navigator is opened, so you always know that you are looking at the most current information available.</a:t>
            </a:r>
            <a:endParaRPr lang="en-US" dirty="0" smtClean="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11</a:t>
            </a:fld>
            <a:endParaRPr lang="en-US" dirty="0"/>
          </a:p>
        </p:txBody>
      </p:sp>
    </p:spTree>
    <p:extLst>
      <p:ext uri="{BB962C8B-B14F-4D97-AF65-F5344CB8AC3E}">
        <p14:creationId xmlns:p14="http://schemas.microsoft.com/office/powerpoint/2010/main" val="688840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navigator workspaces have been organized into individual parts called “widgets,” and that these widgets have been grouped together to support specific tasks. For example, the widgets shown here help employees enter and review their employees actual worked time.</a:t>
            </a:r>
            <a:endParaRPr lang="en-US" dirty="0" smtClean="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12</a:t>
            </a:fld>
            <a:endParaRPr lang="en-US" dirty="0"/>
          </a:p>
        </p:txBody>
      </p:sp>
    </p:spTree>
    <p:extLst>
      <p:ext uri="{BB962C8B-B14F-4D97-AF65-F5344CB8AC3E}">
        <p14:creationId xmlns:p14="http://schemas.microsoft.com/office/powerpoint/2010/main" val="3340582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image shows a workspace containing two widgets. Each widget is a task-oriented tool or view into Workforce Central. </a:t>
            </a:r>
          </a:p>
          <a:p>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13</a:t>
            </a:fld>
            <a:endParaRPr lang="en-US" dirty="0"/>
          </a:p>
        </p:txBody>
      </p:sp>
    </p:spTree>
    <p:extLst>
      <p:ext uri="{BB962C8B-B14F-4D97-AF65-F5344CB8AC3E}">
        <p14:creationId xmlns:p14="http://schemas.microsoft.com/office/powerpoint/2010/main" val="536933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Everything you needs to process your employees timecards are located in one area. The</a:t>
            </a:r>
            <a:r>
              <a:rPr lang="en-US" baseline="0" dirty="0" smtClean="0"/>
              <a:t> Timecard workspace shown here includes widgets that help a Manager view schedules and enter and review the time that was worked.</a:t>
            </a:r>
            <a:endParaRPr lang="en-US" dirty="0" smtClean="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14</a:t>
            </a:fld>
            <a:endParaRPr lang="en-US" dirty="0"/>
          </a:p>
        </p:txBody>
      </p:sp>
    </p:spTree>
    <p:extLst>
      <p:ext uri="{BB962C8B-B14F-4D97-AF65-F5344CB8AC3E}">
        <p14:creationId xmlns:p14="http://schemas.microsoft.com/office/powerpoint/2010/main" val="1801501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Workspaces</a:t>
            </a:r>
            <a:r>
              <a:rPr lang="en-US" baseline="0" dirty="0" smtClean="0"/>
              <a:t> are configured with a specific layout, specifying the quantity and position of its views. When a workspace first opens, it fills these views with predefined widgets—the ones most likely to support a typical task in this workspace. However, users have a lot of control over how many views are showing at any given time, and which widgets occupy each of the views.</a:t>
            </a:r>
            <a:endParaRPr lang="en-US" dirty="0" smtClean="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15</a:t>
            </a:fld>
            <a:endParaRPr lang="en-US" dirty="0"/>
          </a:p>
        </p:txBody>
      </p:sp>
    </p:spTree>
    <p:extLst>
      <p:ext uri="{BB962C8B-B14F-4D97-AF65-F5344CB8AC3E}">
        <p14:creationId xmlns:p14="http://schemas.microsoft.com/office/powerpoint/2010/main" val="615233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Primary views are for editing and doing work. They are typically the largest views in a workspace, to show more information and enable maximum functionality. Typically, when you want to work in a widget you will move that widget into a primary view.</a:t>
            </a:r>
            <a:endParaRPr lang="en-US" dirty="0" smtClean="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16</a:t>
            </a:fld>
            <a:endParaRPr lang="en-US" dirty="0"/>
          </a:p>
        </p:txBody>
      </p:sp>
    </p:spTree>
    <p:extLst>
      <p:ext uri="{BB962C8B-B14F-4D97-AF65-F5344CB8AC3E}">
        <p14:creationId xmlns:p14="http://schemas.microsoft.com/office/powerpoint/2010/main" val="4115885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Additional widgets that can be helpful in performing a task these widgets are held “in reserve” in the Related Items pane. </a:t>
            </a:r>
          </a:p>
          <a:p>
            <a:r>
              <a:rPr lang="en-US" baseline="0" dirty="0" smtClean="0"/>
              <a:t>Open widgets appear grayed out, while widgets not yet open in the workspace appear in bold. </a:t>
            </a:r>
          </a:p>
          <a:p>
            <a:r>
              <a:rPr lang="en-US" baseline="0" dirty="0" smtClean="0"/>
              <a:t>There are a few ways to open a widget in the workspace) by dragging it to a view, or open it in its own temporary workspace by clicking it in the pane.</a:t>
            </a:r>
            <a:endParaRPr lang="en-US" dirty="0" smtClean="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17</a:t>
            </a:fld>
            <a:endParaRPr lang="en-US" dirty="0"/>
          </a:p>
        </p:txBody>
      </p:sp>
    </p:spTree>
    <p:extLst>
      <p:ext uri="{BB962C8B-B14F-4D97-AF65-F5344CB8AC3E}">
        <p14:creationId xmlns:p14="http://schemas.microsoft.com/office/powerpoint/2010/main" val="2040842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this is the case, dragging a widget from the Related Items pane will add it to the workspace, rather than swapping it with an open widget. In this example, the </a:t>
            </a:r>
            <a:r>
              <a:rPr lang="en-US" baseline="0" dirty="0" smtClean="0">
                <a:solidFill>
                  <a:srgbClr val="FF0000"/>
                </a:solidFill>
              </a:rPr>
              <a:t>schedule </a:t>
            </a:r>
            <a:r>
              <a:rPr lang="en-US" baseline="0" dirty="0" smtClean="0"/>
              <a:t>widget has been dragged from the Related Items pane out to the primary position. Manage my Department which had been in the primary position, was automatically moved into a secondary position; one primary view and a secondary views are now available.</a:t>
            </a:r>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18</a:t>
            </a:fld>
            <a:endParaRPr lang="en-US" dirty="0"/>
          </a:p>
        </p:txBody>
      </p:sp>
    </p:spTree>
    <p:extLst>
      <p:ext uri="{BB962C8B-B14F-4D97-AF65-F5344CB8AC3E}">
        <p14:creationId xmlns:p14="http://schemas.microsoft.com/office/powerpoint/2010/main" val="4260474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Read the sheet above</a:t>
            </a:r>
          </a:p>
          <a:p>
            <a:endParaRPr lang="en-US" baseline="0" dirty="0" smtClean="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19</a:t>
            </a:fld>
            <a:endParaRPr lang="en-US" dirty="0"/>
          </a:p>
        </p:txBody>
      </p:sp>
    </p:spTree>
    <p:extLst>
      <p:ext uri="{BB962C8B-B14F-4D97-AF65-F5344CB8AC3E}">
        <p14:creationId xmlns:p14="http://schemas.microsoft.com/office/powerpoint/2010/main" val="157639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US" dirty="0"/>
              <a:t>training covers the “basics” of using a navigator and does not include how to use individual widgets for specific tasks; </a:t>
            </a:r>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2</a:t>
            </a:fld>
            <a:endParaRPr lang="en-US" dirty="0"/>
          </a:p>
        </p:txBody>
      </p:sp>
    </p:spTree>
    <p:extLst>
      <p:ext uri="{BB962C8B-B14F-4D97-AF65-F5344CB8AC3E}">
        <p14:creationId xmlns:p14="http://schemas.microsoft.com/office/powerpoint/2010/main" val="1492668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Related Items pane can be opened or closed by clicking its arrow icon. Explain that you can close it to make more room in the workspace for viewing active widgets, and open it when you need to access an inactive widget.</a:t>
            </a:r>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20</a:t>
            </a:fld>
            <a:endParaRPr lang="en-US" dirty="0"/>
          </a:p>
        </p:txBody>
      </p:sp>
    </p:spTree>
    <p:extLst>
      <p:ext uri="{BB962C8B-B14F-4D97-AF65-F5344CB8AC3E}">
        <p14:creationId xmlns:p14="http://schemas.microsoft.com/office/powerpoint/2010/main" val="432119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Describe how to open a widget in a temporary workspace, and why you might want to do that (i.e. to have more working area). Point out that you close the workspace by clicking </a:t>
            </a:r>
            <a:r>
              <a:rPr lang="en-US" b="1" baseline="0" dirty="0" smtClean="0"/>
              <a:t>X</a:t>
            </a:r>
            <a:r>
              <a:rPr lang="en-US" baseline="0" dirty="0" smtClean="0"/>
              <a:t> in its tab, as with any other workspace. You can also refresh the data in the workspace by clicking the Refresh icon on the tab.</a:t>
            </a:r>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21</a:t>
            </a:fld>
            <a:endParaRPr lang="en-US" dirty="0"/>
          </a:p>
        </p:txBody>
      </p:sp>
    </p:spTree>
    <p:extLst>
      <p:ext uri="{BB962C8B-B14F-4D97-AF65-F5344CB8AC3E}">
        <p14:creationId xmlns:p14="http://schemas.microsoft.com/office/powerpoint/2010/main" val="2276939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Explain how to close an active workspace when it is no longer needed. Be sure to point out that an employee’s home workspace (indicated by the house icon in the workspace’s tab) cannot be closed.</a:t>
            </a:r>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22</a:t>
            </a:fld>
            <a:endParaRPr lang="en-US" dirty="0"/>
          </a:p>
        </p:txBody>
      </p:sp>
    </p:spTree>
    <p:extLst>
      <p:ext uri="{BB962C8B-B14F-4D97-AF65-F5344CB8AC3E}">
        <p14:creationId xmlns:p14="http://schemas.microsoft.com/office/powerpoint/2010/main" val="4155861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Point out that if you find you need more space to work with a widget in a primary view, you can maximize that primary view and fill as much of the screen as possible by clicking its Maximize icon. To return it to its normal size, simply click the same icon again (now labelled “Restore Down”).</a:t>
            </a:r>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23</a:t>
            </a:fld>
            <a:endParaRPr lang="en-US" dirty="0"/>
          </a:p>
        </p:txBody>
      </p:sp>
    </p:spTree>
    <p:extLst>
      <p:ext uri="{BB962C8B-B14F-4D97-AF65-F5344CB8AC3E}">
        <p14:creationId xmlns:p14="http://schemas.microsoft.com/office/powerpoint/2010/main" val="2796111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24</a:t>
            </a:fld>
            <a:endParaRPr lang="en-US" dirty="0"/>
          </a:p>
        </p:txBody>
      </p:sp>
    </p:spTree>
    <p:extLst>
      <p:ext uri="{BB962C8B-B14F-4D97-AF65-F5344CB8AC3E}">
        <p14:creationId xmlns:p14="http://schemas.microsoft.com/office/powerpoint/2010/main" val="220887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timecards have changed a bit they have looked the same for quite some time, so today</a:t>
            </a:r>
            <a:r>
              <a:rPr lang="en-US" baseline="0" dirty="0" smtClean="0"/>
              <a:t> we will explore some of the changes such as the new layout, the new Audit widget, some changes and enhancements with the sign off process and screen configuration options.</a:t>
            </a:r>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3</a:t>
            </a:fld>
            <a:endParaRPr lang="en-US" dirty="0"/>
          </a:p>
        </p:txBody>
      </p:sp>
    </p:spTree>
    <p:extLst>
      <p:ext uri="{BB962C8B-B14F-4D97-AF65-F5344CB8AC3E}">
        <p14:creationId xmlns:p14="http://schemas.microsoft.com/office/powerpoint/2010/main" val="4274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Enhanced</a:t>
            </a:r>
            <a:r>
              <a:rPr lang="en-US" baseline="0" dirty="0" smtClean="0"/>
              <a:t> look, </a:t>
            </a:r>
            <a:r>
              <a:rPr lang="en-US" baseline="0" smtClean="0"/>
              <a:t>it definitely </a:t>
            </a:r>
            <a:r>
              <a:rPr lang="en-US" baseline="0" dirty="0" smtClean="0"/>
              <a:t>looks different it looks a little more modern, the layout is configurable, the timecard is now JAVA free.  You can now within the timecard change the employee you are viewing without going back to the </a:t>
            </a:r>
            <a:r>
              <a:rPr lang="en-US" baseline="0" dirty="0" err="1" smtClean="0"/>
              <a:t>quickfind</a:t>
            </a:r>
            <a:r>
              <a:rPr lang="en-US" baseline="0" dirty="0" smtClean="0"/>
              <a:t>.  The exception indicators have been enhanced a bit and there are some new ones.</a:t>
            </a:r>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4</a:t>
            </a:fld>
            <a:endParaRPr lang="en-US" dirty="0"/>
          </a:p>
        </p:txBody>
      </p:sp>
    </p:spTree>
    <p:extLst>
      <p:ext uri="{BB962C8B-B14F-4D97-AF65-F5344CB8AC3E}">
        <p14:creationId xmlns:p14="http://schemas.microsoft.com/office/powerpoint/2010/main" val="67917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did mention that the timecard has changed quite a bit so if you take a look at this slide you can see the old layout verses the new layout.  It has an enhanced update look and that some of the columns have changed.  Some columns are new and some are in a different layout than you may be used to.  When we get into the system I will go over these in more depth.</a:t>
            </a:r>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5</a:t>
            </a:fld>
            <a:endParaRPr lang="en-US" dirty="0"/>
          </a:p>
        </p:txBody>
      </p:sp>
    </p:spTree>
    <p:extLst>
      <p:ext uri="{BB962C8B-B14F-4D97-AF65-F5344CB8AC3E}">
        <p14:creationId xmlns:p14="http://schemas.microsoft.com/office/powerpoint/2010/main" val="3667800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enhancement is the Audit Widget</a:t>
            </a:r>
            <a:r>
              <a:rPr lang="en-US" baseline="0" dirty="0" smtClean="0"/>
              <a:t> this new widget is available to review the audit trail for employees.  This used to be on a tab located on the timecards.  This audit widget is great to review changes, comments, historical corrections, signoff and approvals and you don’t have to access the employees timecard anymore to access this feature.  We will look at this audit widget some more when we get into the program.</a:t>
            </a:r>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6</a:t>
            </a:fld>
            <a:endParaRPr lang="en-US" dirty="0"/>
          </a:p>
        </p:txBody>
      </p:sp>
    </p:spTree>
    <p:extLst>
      <p:ext uri="{BB962C8B-B14F-4D97-AF65-F5344CB8AC3E}">
        <p14:creationId xmlns:p14="http://schemas.microsoft.com/office/powerpoint/2010/main" val="65372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also are some enhancements in the approval and signoff process, there are some color indicators.  Now you have a quick visual reference to see if a time card has been approved or signed off.  (Read the Color Reference chart).  The colors we will be using will be the Yellow and Grey.</a:t>
            </a:r>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7</a:t>
            </a:fld>
            <a:endParaRPr lang="en-US" dirty="0"/>
          </a:p>
        </p:txBody>
      </p:sp>
    </p:spTree>
    <p:extLst>
      <p:ext uri="{BB962C8B-B14F-4D97-AF65-F5344CB8AC3E}">
        <p14:creationId xmlns:p14="http://schemas.microsoft.com/office/powerpoint/2010/main" val="2611164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Signing</a:t>
            </a:r>
            <a:r>
              <a:rPr lang="en-US" baseline="0" dirty="0" smtClean="0"/>
              <a:t> on is the same as in the old </a:t>
            </a:r>
            <a:r>
              <a:rPr lang="en-US" baseline="0" dirty="0" err="1" smtClean="0"/>
              <a:t>kronos</a:t>
            </a:r>
            <a:r>
              <a:rPr lang="en-US" baseline="0" dirty="0" smtClean="0"/>
              <a:t> and you will use your current log in information</a:t>
            </a:r>
          </a:p>
          <a:p>
            <a:endParaRPr lang="en-US" dirty="0"/>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8</a:t>
            </a:fld>
            <a:endParaRPr lang="en-US" dirty="0"/>
          </a:p>
        </p:txBody>
      </p:sp>
    </p:spTree>
    <p:extLst>
      <p:ext uri="{BB962C8B-B14F-4D97-AF65-F5344CB8AC3E}">
        <p14:creationId xmlns:p14="http://schemas.microsoft.com/office/powerpoint/2010/main" val="2094195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 importance of signing</a:t>
            </a:r>
            <a:r>
              <a:rPr lang="en-US" baseline="0" dirty="0" smtClean="0"/>
              <a:t> out after each session. Point out that simply closing the browser window without signing out leaves the session open until it times out, which can be a security risk.</a:t>
            </a:r>
          </a:p>
          <a:p>
            <a:r>
              <a:rPr lang="en-US" baseline="0" dirty="0" smtClean="0"/>
              <a:t>NOTE: If a user fails to save and the system time out occurs because of inactivity, all unsaved edits will be lost.</a:t>
            </a:r>
          </a:p>
        </p:txBody>
      </p:sp>
      <p:sp>
        <p:nvSpPr>
          <p:cNvPr id="4" name="Slide Number Placeholder 3"/>
          <p:cNvSpPr>
            <a:spLocks noGrp="1"/>
          </p:cNvSpPr>
          <p:nvPr>
            <p:ph type="sldNum" sz="quarter" idx="10"/>
          </p:nvPr>
        </p:nvSpPr>
        <p:spPr/>
        <p:txBody>
          <a:bodyPr/>
          <a:lstStyle/>
          <a:p>
            <a:pPr>
              <a:defRPr/>
            </a:pPr>
            <a:fld id="{71E4459A-E9FA-4AE4-99E9-F451B9FB9DD2}" type="slidenum">
              <a:rPr lang="en-US" smtClean="0"/>
              <a:pPr>
                <a:defRPr/>
              </a:pPr>
              <a:t>9</a:t>
            </a:fld>
            <a:endParaRPr lang="en-US" dirty="0"/>
          </a:p>
        </p:txBody>
      </p:sp>
    </p:spTree>
    <p:extLst>
      <p:ext uri="{BB962C8B-B14F-4D97-AF65-F5344CB8AC3E}">
        <p14:creationId xmlns:p14="http://schemas.microsoft.com/office/powerpoint/2010/main" val="1710670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rse 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17"/>
          <p:cNvSpPr>
            <a:spLocks noChangeArrowheads="1"/>
          </p:cNvSpPr>
          <p:nvPr userDrawn="1"/>
        </p:nvSpPr>
        <p:spPr bwMode="ltGray">
          <a:xfrm>
            <a:off x="3429000" y="6645275"/>
            <a:ext cx="2282825" cy="138113"/>
          </a:xfrm>
          <a:prstGeom prst="rect">
            <a:avLst/>
          </a:prstGeom>
          <a:noFill/>
          <a:ln w="9525">
            <a:noFill/>
            <a:miter lim="800000"/>
            <a:headEnd/>
            <a:tailEnd/>
          </a:ln>
          <a:effectLst/>
        </p:spPr>
        <p:txBody>
          <a:bodyPr lIns="0" tIns="0" rIns="0" bIns="0">
            <a:spAutoFit/>
          </a:bodyPr>
          <a:lstStyle/>
          <a:p>
            <a:pPr algn="ctr">
              <a:defRPr/>
            </a:pPr>
            <a:r>
              <a:rPr lang="en-US" sz="900" dirty="0">
                <a:solidFill>
                  <a:srgbClr val="333333"/>
                </a:solidFill>
                <a:latin typeface="Arial" pitchFamily="34" charset="0"/>
              </a:rPr>
              <a:t>© Copyright </a:t>
            </a:r>
            <a:r>
              <a:rPr lang="en-US" sz="900" dirty="0" smtClean="0">
                <a:solidFill>
                  <a:srgbClr val="333333"/>
                </a:solidFill>
                <a:latin typeface="Arial" pitchFamily="34" charset="0"/>
              </a:rPr>
              <a:t>2015  </a:t>
            </a:r>
            <a:r>
              <a:rPr lang="en-US" sz="900" dirty="0">
                <a:solidFill>
                  <a:srgbClr val="333333"/>
                </a:solidFill>
                <a:latin typeface="Arial" pitchFamily="34" charset="0"/>
              </a:rPr>
              <a:t>Kronos Incorporated</a:t>
            </a:r>
            <a:endParaRPr lang="en-US" dirty="0">
              <a:latin typeface="Arial" pitchFamily="34" charset="0"/>
            </a:endParaRPr>
          </a:p>
        </p:txBody>
      </p:sp>
      <p:sp>
        <p:nvSpPr>
          <p:cNvPr id="9" name="Title 8"/>
          <p:cNvSpPr>
            <a:spLocks noGrp="1"/>
          </p:cNvSpPr>
          <p:nvPr>
            <p:ph type="title"/>
          </p:nvPr>
        </p:nvSpPr>
        <p:spPr>
          <a:xfrm>
            <a:off x="256032" y="914400"/>
            <a:ext cx="8695944" cy="1472184"/>
          </a:xfrm>
          <a:prstGeom prst="rect">
            <a:avLst/>
          </a:prstGeom>
        </p:spPr>
        <p:txBody>
          <a:bodyPr anchor="b"/>
          <a:lstStyle>
            <a:lvl1pPr algn="l">
              <a:defRPr sz="3000" b="1">
                <a:solidFill>
                  <a:schemeClr val="bg1"/>
                </a:solidFill>
                <a:latin typeface="+mj-lt"/>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17"/>
          <p:cNvSpPr>
            <a:spLocks noChangeArrowheads="1"/>
          </p:cNvSpPr>
          <p:nvPr userDrawn="1"/>
        </p:nvSpPr>
        <p:spPr bwMode="ltGray">
          <a:xfrm>
            <a:off x="3429000" y="6645275"/>
            <a:ext cx="2282825" cy="138113"/>
          </a:xfrm>
          <a:prstGeom prst="rect">
            <a:avLst/>
          </a:prstGeom>
          <a:noFill/>
          <a:ln w="9525">
            <a:noFill/>
            <a:miter lim="800000"/>
            <a:headEnd/>
            <a:tailEnd/>
          </a:ln>
          <a:effectLst/>
        </p:spPr>
        <p:txBody>
          <a:bodyPr lIns="0" tIns="0" rIns="0" bIns="0">
            <a:spAutoFit/>
          </a:bodyPr>
          <a:lstStyle/>
          <a:p>
            <a:pPr algn="ctr">
              <a:defRPr/>
            </a:pPr>
            <a:r>
              <a:rPr lang="en-US" sz="900" dirty="0">
                <a:solidFill>
                  <a:srgbClr val="333333"/>
                </a:solidFill>
                <a:latin typeface="Arial" pitchFamily="34" charset="0"/>
              </a:rPr>
              <a:t>© Copyright </a:t>
            </a:r>
            <a:r>
              <a:rPr lang="en-US" sz="900" dirty="0" smtClean="0">
                <a:solidFill>
                  <a:srgbClr val="333333"/>
                </a:solidFill>
                <a:latin typeface="Arial" pitchFamily="34" charset="0"/>
              </a:rPr>
              <a:t>2015  </a:t>
            </a:r>
            <a:r>
              <a:rPr lang="en-US" sz="900" dirty="0">
                <a:solidFill>
                  <a:srgbClr val="333333"/>
                </a:solidFill>
                <a:latin typeface="Arial" pitchFamily="34" charset="0"/>
              </a:rPr>
              <a:t>Kronos Incorporated</a:t>
            </a:r>
            <a:endParaRPr lang="en-US" dirty="0">
              <a:latin typeface="Arial" pitchFamily="34" charset="0"/>
            </a:endParaRPr>
          </a:p>
        </p:txBody>
      </p:sp>
      <p:sp>
        <p:nvSpPr>
          <p:cNvPr id="4" name="Title 8"/>
          <p:cNvSpPr>
            <a:spLocks noGrp="1"/>
          </p:cNvSpPr>
          <p:nvPr>
            <p:ph type="title"/>
          </p:nvPr>
        </p:nvSpPr>
        <p:spPr>
          <a:xfrm>
            <a:off x="256032" y="914400"/>
            <a:ext cx="6083808" cy="1472184"/>
          </a:xfrm>
          <a:prstGeom prst="rect">
            <a:avLst/>
          </a:prstGeom>
        </p:spPr>
        <p:txBody>
          <a:bodyPr anchor="t"/>
          <a:lstStyle>
            <a:lvl1pPr algn="l">
              <a:defRPr sz="3000" b="0">
                <a:solidFill>
                  <a:schemeClr val="bg1"/>
                </a:solidFill>
                <a:latin typeface="+mj-lt"/>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gualr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7"/>
          <p:cNvSpPr>
            <a:spLocks noChangeArrowheads="1"/>
          </p:cNvSpPr>
          <p:nvPr userDrawn="1"/>
        </p:nvSpPr>
        <p:spPr bwMode="ltGray">
          <a:xfrm>
            <a:off x="3429000" y="6645275"/>
            <a:ext cx="2282825" cy="138113"/>
          </a:xfrm>
          <a:prstGeom prst="rect">
            <a:avLst/>
          </a:prstGeom>
          <a:noFill/>
          <a:ln w="9525">
            <a:noFill/>
            <a:miter lim="800000"/>
            <a:headEnd/>
            <a:tailEnd/>
          </a:ln>
          <a:effectLst/>
        </p:spPr>
        <p:txBody>
          <a:bodyPr lIns="0" tIns="0" rIns="0" bIns="0">
            <a:spAutoFit/>
          </a:bodyPr>
          <a:lstStyle/>
          <a:p>
            <a:pPr algn="ctr">
              <a:defRPr/>
            </a:pPr>
            <a:r>
              <a:rPr lang="en-US" sz="900" dirty="0">
                <a:solidFill>
                  <a:srgbClr val="333333"/>
                </a:solidFill>
                <a:latin typeface="Arial" pitchFamily="34" charset="0"/>
              </a:rPr>
              <a:t>© Copyright </a:t>
            </a:r>
            <a:r>
              <a:rPr lang="en-US" sz="900" dirty="0" smtClean="0">
                <a:solidFill>
                  <a:srgbClr val="333333"/>
                </a:solidFill>
                <a:latin typeface="Arial" pitchFamily="34" charset="0"/>
              </a:rPr>
              <a:t>2015  </a:t>
            </a:r>
            <a:r>
              <a:rPr lang="en-US" sz="900" dirty="0">
                <a:solidFill>
                  <a:srgbClr val="333333"/>
                </a:solidFill>
                <a:latin typeface="Arial" pitchFamily="34" charset="0"/>
              </a:rPr>
              <a:t>Kronos Incorporated</a:t>
            </a:r>
            <a:endParaRPr lang="en-US" dirty="0">
              <a:latin typeface="Arial" pitchFamily="34" charset="0"/>
            </a:endParaRPr>
          </a:p>
        </p:txBody>
      </p:sp>
      <p:sp>
        <p:nvSpPr>
          <p:cNvPr id="5" name="Rectangle 2"/>
          <p:cNvSpPr/>
          <p:nvPr userDrawn="1"/>
        </p:nvSpPr>
        <p:spPr>
          <a:xfrm>
            <a:off x="8697913" y="6492875"/>
            <a:ext cx="466725" cy="369888"/>
          </a:xfrm>
          <a:prstGeom prst="rect">
            <a:avLst/>
          </a:prstGeom>
        </p:spPr>
        <p:txBody>
          <a:bodyPr wrap="none">
            <a:spAutoFit/>
          </a:bodyPr>
          <a:lstStyle/>
          <a:p>
            <a:pPr algn="r" fontAlgn="auto">
              <a:spcBef>
                <a:spcPts val="0"/>
              </a:spcBef>
              <a:spcAft>
                <a:spcPts val="0"/>
              </a:spcAft>
              <a:defRPr/>
            </a:pPr>
            <a:fld id="{EC1A2538-CBD9-4510-97EA-FE38A442FAA3}" type="slidenum">
              <a:rPr lang="en-US" b="1">
                <a:solidFill>
                  <a:srgbClr val="5191CD"/>
                </a:solidFill>
                <a:latin typeface="+mj-lt"/>
                <a:cs typeface="Arial" pitchFamily="34" charset="0"/>
              </a:rPr>
              <a:pPr algn="r" fontAlgn="auto">
                <a:spcBef>
                  <a:spcPts val="0"/>
                </a:spcBef>
                <a:spcAft>
                  <a:spcPts val="0"/>
                </a:spcAft>
                <a:defRPr/>
              </a:pPr>
              <a:t>‹#›</a:t>
            </a:fld>
            <a:endParaRPr lang="en-US" dirty="0">
              <a:latin typeface="+mj-lt"/>
            </a:endParaRPr>
          </a:p>
        </p:txBody>
      </p:sp>
      <p:sp>
        <p:nvSpPr>
          <p:cNvPr id="3" name="Title 2"/>
          <p:cNvSpPr>
            <a:spLocks noGrp="1"/>
          </p:cNvSpPr>
          <p:nvPr>
            <p:ph type="title"/>
          </p:nvPr>
        </p:nvSpPr>
        <p:spPr>
          <a:xfrm>
            <a:off x="152400" y="318"/>
            <a:ext cx="7040880" cy="822642"/>
          </a:xfrm>
          <a:prstGeom prst="rect">
            <a:avLst/>
          </a:prstGeom>
        </p:spPr>
        <p:txBody>
          <a:bodyPr anchor="b"/>
          <a:lstStyle>
            <a:lvl1pPr algn="l">
              <a:defRPr sz="2800">
                <a:solidFill>
                  <a:schemeClr val="bg1"/>
                </a:solidFill>
                <a:latin typeface="+mj-lt"/>
                <a:cs typeface="Arial" pitchFamily="34" charset="0"/>
              </a:defRPr>
            </a:lvl1pPr>
          </a:lstStyle>
          <a:p>
            <a:r>
              <a:rPr lang="en-US" dirty="0" smtClean="0"/>
              <a:t>Click to edit Master title style</a:t>
            </a:r>
            <a:endParaRPr lang="en-US" dirty="0"/>
          </a:p>
        </p:txBody>
      </p:sp>
      <p:sp>
        <p:nvSpPr>
          <p:cNvPr id="8" name="Text Placeholder 7"/>
          <p:cNvSpPr>
            <a:spLocks noGrp="1"/>
          </p:cNvSpPr>
          <p:nvPr>
            <p:ph type="body" sz="quarter" idx="11"/>
          </p:nvPr>
        </p:nvSpPr>
        <p:spPr>
          <a:xfrm>
            <a:off x="274320" y="1179513"/>
            <a:ext cx="8083550" cy="5148262"/>
          </a:xfrm>
          <a:prstGeom prst="rect">
            <a:avLst/>
          </a:prstGeom>
        </p:spPr>
        <p:txBody>
          <a:bodyPr/>
          <a:lstStyle>
            <a:lvl1pPr>
              <a:buClr>
                <a:srgbClr val="5191CD"/>
              </a:buClr>
              <a:buFont typeface="Arial" pitchFamily="34" charset="0"/>
              <a:buChar char="•"/>
              <a:defRPr sz="2400">
                <a:solidFill>
                  <a:schemeClr val="tx1"/>
                </a:solidFill>
                <a:latin typeface="+mn-lt"/>
                <a:cs typeface="Arial" pitchFamily="34" charset="0"/>
              </a:defRPr>
            </a:lvl1pPr>
            <a:lvl2pPr>
              <a:buClr>
                <a:srgbClr val="5191CD"/>
              </a:buClr>
              <a:defRPr sz="2000">
                <a:solidFill>
                  <a:schemeClr val="tx1"/>
                </a:solidFill>
                <a:latin typeface="+mn-lt"/>
                <a:cs typeface="Arial" pitchFamily="34" charset="0"/>
              </a:defRPr>
            </a:lvl2pPr>
            <a:lvl3pPr>
              <a:buClr>
                <a:srgbClr val="5191CD"/>
              </a:buClr>
              <a:defRPr sz="1600">
                <a:solidFill>
                  <a:schemeClr val="tx1"/>
                </a:solidFill>
                <a:latin typeface="+mn-lt"/>
                <a:cs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6388" y="80963"/>
            <a:ext cx="7586662" cy="822325"/>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xfrm>
            <a:off x="8842375" y="6607175"/>
            <a:ext cx="215900" cy="212725"/>
          </a:xfrm>
          <a:prstGeom prst="rect">
            <a:avLst/>
          </a:prstGeom>
        </p:spPr>
        <p:txBody>
          <a:bodyPr/>
          <a:lstStyle>
            <a:lvl1pPr fontAlgn="auto">
              <a:spcBef>
                <a:spcPts val="0"/>
              </a:spcBef>
              <a:spcAft>
                <a:spcPts val="0"/>
              </a:spcAft>
              <a:defRPr>
                <a:latin typeface="+mn-lt"/>
              </a:defRPr>
            </a:lvl1pPr>
          </a:lstStyle>
          <a:p>
            <a:pPr>
              <a:defRPr/>
            </a:pPr>
            <a:fld id="{82BEDDF0-7BBB-4D89-AE7C-4B9F51CFC57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1"/>
          <p:cNvSpPr>
            <a:spLocks noChangeArrowheads="1"/>
          </p:cNvSpPr>
          <p:nvPr userDrawn="1"/>
        </p:nvSpPr>
        <p:spPr bwMode="ltGray">
          <a:xfrm>
            <a:off x="3535363" y="6599238"/>
            <a:ext cx="2012950" cy="106362"/>
          </a:xfrm>
          <a:prstGeom prst="rect">
            <a:avLst/>
          </a:prstGeom>
          <a:noFill/>
          <a:ln w="9525">
            <a:noFill/>
            <a:miter lim="800000"/>
            <a:headEnd/>
            <a:tailEnd/>
          </a:ln>
          <a:effectLst/>
        </p:spPr>
        <p:txBody>
          <a:bodyPr lIns="0" tIns="0" rIns="0" bIns="0">
            <a:spAutoFit/>
          </a:bodyPr>
          <a:lstStyle/>
          <a:p>
            <a:pPr algn="ctr" fontAlgn="auto">
              <a:spcBef>
                <a:spcPts val="0"/>
              </a:spcBef>
              <a:spcAft>
                <a:spcPts val="0"/>
              </a:spcAft>
              <a:defRPr/>
            </a:pPr>
            <a:r>
              <a:rPr lang="en-US" sz="700" b="1" dirty="0">
                <a:solidFill>
                  <a:srgbClr val="97A0C3"/>
                </a:solidFill>
                <a:latin typeface="+mn-lt"/>
              </a:rPr>
              <a:t>© Copyright 2009  Kronos Incorporated</a:t>
            </a:r>
          </a:p>
        </p:txBody>
      </p:sp>
      <p:sp>
        <p:nvSpPr>
          <p:cNvPr id="10242" name="Rectangle 2"/>
          <p:cNvSpPr>
            <a:spLocks noGrp="1" noChangeArrowheads="1"/>
          </p:cNvSpPr>
          <p:nvPr>
            <p:ph type="ctrTitle"/>
          </p:nvPr>
        </p:nvSpPr>
        <p:spPr bwMode="white">
          <a:xfrm>
            <a:off x="1635125" y="2973388"/>
            <a:ext cx="6827838" cy="1466850"/>
          </a:xfrm>
          <a:prstGeom prst="rect">
            <a:avLst/>
          </a:prstGeom>
        </p:spPr>
        <p:txBody>
          <a:bodyPr anchor="ctr"/>
          <a:lstStyle>
            <a:lvl1pPr algn="r">
              <a:lnSpc>
                <a:spcPct val="100000"/>
              </a:lnSpc>
              <a:defRPr sz="3200" b="1">
                <a:solidFill>
                  <a:schemeClr val="bg1"/>
                </a:solidFill>
              </a:defRPr>
            </a:lvl1p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bwMode="auto">
          <a:xfrm>
            <a:off x="255588" y="914400"/>
            <a:ext cx="8696325" cy="1471613"/>
          </a:xfrm>
          <a:noFill/>
          <a:ln>
            <a:miter lim="800000"/>
            <a:headEnd/>
            <a:tailEnd/>
          </a:ln>
        </p:spPr>
        <p:txBody>
          <a:bodyPr vert="horz" wrap="square" lIns="91440" tIns="45720" rIns="91440" bIns="45720" numCol="1" anchorCtr="0" compatLnSpc="1">
            <a:prstTxWarp prst="textNoShape">
              <a:avLst/>
            </a:prstTxWarp>
          </a:bodyPr>
          <a:lstStyle/>
          <a:p>
            <a:r>
              <a:rPr lang="en-US" dirty="0" smtClean="0">
                <a:cs typeface="Arial" charset="0"/>
              </a:rPr>
              <a:t>Navigating in</a:t>
            </a:r>
            <a:br>
              <a:rPr lang="en-US" dirty="0" smtClean="0">
                <a:cs typeface="Arial" charset="0"/>
              </a:rPr>
            </a:br>
            <a:r>
              <a:rPr lang="en-US" dirty="0" smtClean="0">
                <a:cs typeface="Arial" charset="0"/>
              </a:rPr>
              <a:t>Workforce Central 8.0</a:t>
            </a:r>
            <a:br>
              <a:rPr lang="en-US" dirty="0" smtClean="0">
                <a:cs typeface="Arial" charset="0"/>
              </a:rPr>
            </a:br>
            <a:r>
              <a:rPr lang="en-US" dirty="0" smtClean="0">
                <a:cs typeface="Arial" charset="0"/>
              </a:rPr>
              <a:t>Presented by the</a:t>
            </a:r>
            <a:br>
              <a:rPr lang="en-US" dirty="0" smtClean="0">
                <a:cs typeface="Arial" charset="0"/>
              </a:rPr>
            </a:br>
            <a:r>
              <a:rPr lang="en-US" dirty="0" smtClean="0">
                <a:cs typeface="Arial" charset="0"/>
              </a:rPr>
              <a:t>Auditor-Controller’s Office</a:t>
            </a:r>
            <a:br>
              <a:rPr lang="en-US" dirty="0" smtClean="0">
                <a:cs typeface="Arial" charset="0"/>
              </a:rPr>
            </a:br>
            <a:endParaRPr lang="en-US" dirty="0" smtClean="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dirty="0" smtClean="0">
                <a:cs typeface="Arial" charset="0"/>
              </a:rPr>
              <a:t>Benefits of using a navigator</a:t>
            </a:r>
            <a:endParaRPr lang="en-US" sz="2000" dirty="0" smtClean="0">
              <a:cs typeface="Arial" charset="0"/>
            </a:endParaRPr>
          </a:p>
        </p:txBody>
      </p:sp>
      <p:sp>
        <p:nvSpPr>
          <p:cNvPr id="47" name="Text Placeholder 46"/>
          <p:cNvSpPr>
            <a:spLocks noGrp="1"/>
          </p:cNvSpPr>
          <p:nvPr>
            <p:ph type="body" sz="quarter" idx="11"/>
          </p:nvPr>
        </p:nvSpPr>
        <p:spPr/>
        <p:txBody>
          <a:bodyPr/>
          <a:lstStyle/>
          <a:p>
            <a:r>
              <a:rPr lang="en-US" dirty="0" smtClean="0"/>
              <a:t>Your navigator has been tailored for your specific job role</a:t>
            </a:r>
            <a:endParaRPr lang="en-US" dirty="0"/>
          </a:p>
        </p:txBody>
      </p:sp>
      <p:sp>
        <p:nvSpPr>
          <p:cNvPr id="5" name="Text Box 4"/>
          <p:cNvSpPr txBox="1">
            <a:spLocks noChangeArrowheads="1"/>
          </p:cNvSpPr>
          <p:nvPr/>
        </p:nvSpPr>
        <p:spPr bwMode="auto">
          <a:xfrm>
            <a:off x="7234238" y="6538913"/>
            <a:ext cx="1644650" cy="304800"/>
          </a:xfrm>
          <a:prstGeom prst="rect">
            <a:avLst/>
          </a:prstGeom>
          <a:noFill/>
          <a:ln w="9525">
            <a:noFill/>
            <a:miter lim="800000"/>
            <a:headEnd/>
            <a:tailEnd/>
          </a:ln>
        </p:spPr>
        <p:txBody>
          <a:bodyPr lIns="0" tIns="0" rIns="0" bIns="0">
            <a:spAutoFit/>
          </a:bodyPr>
          <a:lstStyle/>
          <a:p>
            <a:pPr algn="r">
              <a:spcBef>
                <a:spcPct val="50000"/>
              </a:spcBef>
            </a:pPr>
            <a:r>
              <a:rPr lang="en-US" sz="2000" i="1" dirty="0">
                <a:solidFill>
                  <a:srgbClr val="5191CD"/>
                </a:solidFill>
                <a:latin typeface="Calibri" pitchFamily="34" charset="0"/>
              </a:rPr>
              <a:t>(Continued)</a:t>
            </a:r>
          </a:p>
        </p:txBody>
      </p:sp>
      <p:pic>
        <p:nvPicPr>
          <p:cNvPr id="2" name="Picture 1"/>
          <p:cNvPicPr>
            <a:picLocks noChangeAspect="1"/>
          </p:cNvPicPr>
          <p:nvPr/>
        </p:nvPicPr>
        <p:blipFill>
          <a:blip r:embed="rId3"/>
          <a:stretch>
            <a:fillRect/>
          </a:stretch>
        </p:blipFill>
        <p:spPr>
          <a:xfrm>
            <a:off x="423585" y="2047497"/>
            <a:ext cx="7934285" cy="366128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dirty="0" smtClean="0">
                <a:cs typeface="Arial" charset="0"/>
              </a:rPr>
              <a:t>Benefits of using a </a:t>
            </a:r>
            <a:r>
              <a:rPr lang="en-US" dirty="0">
                <a:cs typeface="Arial" charset="0"/>
              </a:rPr>
              <a:t>navigator </a:t>
            </a:r>
            <a:r>
              <a:rPr lang="en-US" sz="2000" i="1" dirty="0">
                <a:cs typeface="Arial" charset="0"/>
              </a:rPr>
              <a:t>(Continued)</a:t>
            </a:r>
            <a:endParaRPr lang="en-US" sz="2000" dirty="0" smtClean="0">
              <a:cs typeface="Arial" charset="0"/>
            </a:endParaRPr>
          </a:p>
        </p:txBody>
      </p:sp>
      <p:sp>
        <p:nvSpPr>
          <p:cNvPr id="47" name="Text Placeholder 46"/>
          <p:cNvSpPr>
            <a:spLocks noGrp="1"/>
          </p:cNvSpPr>
          <p:nvPr>
            <p:ph type="body" sz="quarter" idx="11"/>
          </p:nvPr>
        </p:nvSpPr>
        <p:spPr/>
        <p:txBody>
          <a:bodyPr/>
          <a:lstStyle/>
          <a:p>
            <a:r>
              <a:rPr lang="en-US" dirty="0" smtClean="0"/>
              <a:t>Navigators display up-to-date information</a:t>
            </a:r>
            <a:endParaRPr lang="en-US" dirty="0"/>
          </a:p>
        </p:txBody>
      </p:sp>
      <p:sp>
        <p:nvSpPr>
          <p:cNvPr id="7" name="Text Box 4"/>
          <p:cNvSpPr txBox="1">
            <a:spLocks noChangeArrowheads="1"/>
          </p:cNvSpPr>
          <p:nvPr/>
        </p:nvSpPr>
        <p:spPr bwMode="auto">
          <a:xfrm>
            <a:off x="7234238" y="6538913"/>
            <a:ext cx="1644650" cy="304800"/>
          </a:xfrm>
          <a:prstGeom prst="rect">
            <a:avLst/>
          </a:prstGeom>
          <a:noFill/>
          <a:ln w="9525">
            <a:noFill/>
            <a:miter lim="800000"/>
            <a:headEnd/>
            <a:tailEnd/>
          </a:ln>
        </p:spPr>
        <p:txBody>
          <a:bodyPr lIns="0" tIns="0" rIns="0" bIns="0">
            <a:spAutoFit/>
          </a:bodyPr>
          <a:lstStyle/>
          <a:p>
            <a:pPr algn="r">
              <a:spcBef>
                <a:spcPct val="50000"/>
              </a:spcBef>
            </a:pPr>
            <a:r>
              <a:rPr lang="en-US" sz="2000" i="1" dirty="0">
                <a:solidFill>
                  <a:srgbClr val="5191CD"/>
                </a:solidFill>
                <a:latin typeface="Calibri" pitchFamily="34" charset="0"/>
              </a:rPr>
              <a:t>(Continued)</a:t>
            </a:r>
          </a:p>
        </p:txBody>
      </p:sp>
      <p:pic>
        <p:nvPicPr>
          <p:cNvPr id="2" name="Picture 1"/>
          <p:cNvPicPr>
            <a:picLocks noChangeAspect="1"/>
          </p:cNvPicPr>
          <p:nvPr/>
        </p:nvPicPr>
        <p:blipFill>
          <a:blip r:embed="rId3"/>
          <a:stretch>
            <a:fillRect/>
          </a:stretch>
        </p:blipFill>
        <p:spPr>
          <a:xfrm>
            <a:off x="483477" y="1975628"/>
            <a:ext cx="8200304" cy="378404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dirty="0" smtClean="0">
                <a:cs typeface="Arial" charset="0"/>
              </a:rPr>
              <a:t>Benefits of using a </a:t>
            </a:r>
            <a:r>
              <a:rPr lang="en-US" dirty="0">
                <a:cs typeface="Arial" charset="0"/>
              </a:rPr>
              <a:t>navigator </a:t>
            </a:r>
            <a:r>
              <a:rPr lang="en-US" sz="2000" i="1" dirty="0">
                <a:cs typeface="Arial" charset="0"/>
              </a:rPr>
              <a:t>(Continued)</a:t>
            </a:r>
            <a:endParaRPr lang="en-US" sz="2000" dirty="0" smtClean="0">
              <a:cs typeface="Arial" charset="0"/>
            </a:endParaRPr>
          </a:p>
        </p:txBody>
      </p:sp>
      <p:sp>
        <p:nvSpPr>
          <p:cNvPr id="47" name="Text Placeholder 46"/>
          <p:cNvSpPr>
            <a:spLocks noGrp="1"/>
          </p:cNvSpPr>
          <p:nvPr>
            <p:ph type="body" sz="quarter" idx="11"/>
          </p:nvPr>
        </p:nvSpPr>
        <p:spPr/>
        <p:txBody>
          <a:bodyPr/>
          <a:lstStyle/>
          <a:p>
            <a:r>
              <a:rPr lang="en-US" dirty="0" smtClean="0"/>
              <a:t>Navigators are organized so that related information is grouped and displayed together.</a:t>
            </a:r>
            <a:endParaRPr lang="en-US" dirty="0"/>
          </a:p>
        </p:txBody>
      </p:sp>
      <p:pic>
        <p:nvPicPr>
          <p:cNvPr id="2" name="Picture 1"/>
          <p:cNvPicPr>
            <a:picLocks noChangeAspect="1"/>
          </p:cNvPicPr>
          <p:nvPr/>
        </p:nvPicPr>
        <p:blipFill>
          <a:blip r:embed="rId3"/>
          <a:stretch>
            <a:fillRect/>
          </a:stretch>
        </p:blipFill>
        <p:spPr>
          <a:xfrm>
            <a:off x="725213" y="2401632"/>
            <a:ext cx="8123471" cy="374858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dirty="0" smtClean="0">
                <a:cs typeface="Arial" charset="0"/>
              </a:rPr>
              <a:t>What is a widget?</a:t>
            </a:r>
          </a:p>
        </p:txBody>
      </p:sp>
      <p:sp>
        <p:nvSpPr>
          <p:cNvPr id="47" name="Text Placeholder 46"/>
          <p:cNvSpPr>
            <a:spLocks noGrp="1"/>
          </p:cNvSpPr>
          <p:nvPr>
            <p:ph type="body" sz="quarter" idx="11"/>
          </p:nvPr>
        </p:nvSpPr>
        <p:spPr/>
        <p:txBody>
          <a:bodyPr/>
          <a:lstStyle/>
          <a:p>
            <a:r>
              <a:rPr lang="en-US" b="1" dirty="0" smtClean="0"/>
              <a:t>Widget</a:t>
            </a:r>
            <a:r>
              <a:rPr lang="en-US" dirty="0" smtClean="0"/>
              <a:t> = a task-oriented tool or view into Workforce Central</a:t>
            </a:r>
            <a:endParaRPr lang="en-US" dirty="0"/>
          </a:p>
        </p:txBody>
      </p:sp>
      <p:pic>
        <p:nvPicPr>
          <p:cNvPr id="2" name="Picture 1"/>
          <p:cNvPicPr>
            <a:picLocks noChangeAspect="1"/>
          </p:cNvPicPr>
          <p:nvPr/>
        </p:nvPicPr>
        <p:blipFill>
          <a:blip r:embed="rId3"/>
          <a:stretch>
            <a:fillRect/>
          </a:stretch>
        </p:blipFill>
        <p:spPr>
          <a:xfrm>
            <a:off x="274320" y="2095148"/>
            <a:ext cx="8601821" cy="396932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dirty="0" smtClean="0">
                <a:cs typeface="Arial" charset="0"/>
              </a:rPr>
              <a:t>What is a workspace?</a:t>
            </a:r>
          </a:p>
        </p:txBody>
      </p:sp>
      <p:sp>
        <p:nvSpPr>
          <p:cNvPr id="47" name="Text Placeholder 46"/>
          <p:cNvSpPr>
            <a:spLocks noGrp="1"/>
          </p:cNvSpPr>
          <p:nvPr>
            <p:ph type="body" sz="quarter" idx="11"/>
          </p:nvPr>
        </p:nvSpPr>
        <p:spPr/>
        <p:txBody>
          <a:bodyPr/>
          <a:lstStyle/>
          <a:p>
            <a:r>
              <a:rPr lang="en-US" sz="2200" b="1" dirty="0" smtClean="0"/>
              <a:t>Workspace</a:t>
            </a:r>
            <a:r>
              <a:rPr lang="en-US" sz="2200" dirty="0" smtClean="0"/>
              <a:t> = a collection of one or more widgets bound together for completing a task or solving a specific business problem.</a:t>
            </a:r>
            <a:endParaRPr lang="en-US" sz="2200" dirty="0"/>
          </a:p>
        </p:txBody>
      </p:sp>
      <p:pic>
        <p:nvPicPr>
          <p:cNvPr id="2" name="Picture 1"/>
          <p:cNvPicPr>
            <a:picLocks noChangeAspect="1"/>
          </p:cNvPicPr>
          <p:nvPr/>
        </p:nvPicPr>
        <p:blipFill>
          <a:blip r:embed="rId3"/>
          <a:stretch>
            <a:fillRect/>
          </a:stretch>
        </p:blipFill>
        <p:spPr>
          <a:xfrm>
            <a:off x="429957" y="2280744"/>
            <a:ext cx="8408218" cy="387998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dirty="0" smtClean="0">
                <a:cs typeface="Arial" charset="0"/>
              </a:rPr>
              <a:t>Structure of a workspace</a:t>
            </a:r>
          </a:p>
        </p:txBody>
      </p:sp>
      <p:sp>
        <p:nvSpPr>
          <p:cNvPr id="47" name="Text Placeholder 46"/>
          <p:cNvSpPr>
            <a:spLocks noGrp="1"/>
          </p:cNvSpPr>
          <p:nvPr>
            <p:ph type="body" sz="quarter" idx="11"/>
          </p:nvPr>
        </p:nvSpPr>
        <p:spPr/>
        <p:txBody>
          <a:bodyPr/>
          <a:lstStyle/>
          <a:p>
            <a:r>
              <a:rPr lang="en-US" dirty="0" smtClean="0"/>
              <a:t>Each workspace has one or more primary views, and may also have a number of available secondary views.</a:t>
            </a:r>
            <a:endParaRPr lang="en-US" dirty="0"/>
          </a:p>
        </p:txBody>
      </p:sp>
      <p:pic>
        <p:nvPicPr>
          <p:cNvPr id="2" name="Picture 1"/>
          <p:cNvPicPr>
            <a:picLocks noChangeAspect="1"/>
          </p:cNvPicPr>
          <p:nvPr/>
        </p:nvPicPr>
        <p:blipFill>
          <a:blip r:embed="rId3"/>
          <a:stretch>
            <a:fillRect/>
          </a:stretch>
        </p:blipFill>
        <p:spPr>
          <a:xfrm>
            <a:off x="652667" y="2494542"/>
            <a:ext cx="7872966" cy="363299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dirty="0" smtClean="0">
                <a:cs typeface="Arial" charset="0"/>
              </a:rPr>
              <a:t>Primary views</a:t>
            </a:r>
          </a:p>
        </p:txBody>
      </p:sp>
      <p:sp>
        <p:nvSpPr>
          <p:cNvPr id="47" name="Text Placeholder 46"/>
          <p:cNvSpPr>
            <a:spLocks noGrp="1"/>
          </p:cNvSpPr>
          <p:nvPr>
            <p:ph type="body" sz="quarter" idx="11"/>
          </p:nvPr>
        </p:nvSpPr>
        <p:spPr/>
        <p:txBody>
          <a:bodyPr/>
          <a:lstStyle/>
          <a:p>
            <a:r>
              <a:rPr lang="en-US" b="1" dirty="0" smtClean="0"/>
              <a:t>Primary</a:t>
            </a:r>
            <a:r>
              <a:rPr lang="en-US" dirty="0" smtClean="0"/>
              <a:t> views are for making edits and doing work</a:t>
            </a:r>
            <a:endParaRPr lang="en-US" dirty="0"/>
          </a:p>
        </p:txBody>
      </p:sp>
      <p:pic>
        <p:nvPicPr>
          <p:cNvPr id="2" name="Picture 1"/>
          <p:cNvPicPr>
            <a:picLocks noChangeAspect="1"/>
          </p:cNvPicPr>
          <p:nvPr/>
        </p:nvPicPr>
        <p:blipFill>
          <a:blip r:embed="rId3"/>
          <a:stretch>
            <a:fillRect/>
          </a:stretch>
        </p:blipFill>
        <p:spPr>
          <a:xfrm>
            <a:off x="526543" y="2378928"/>
            <a:ext cx="7781858" cy="359094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dirty="0" smtClean="0">
                <a:cs typeface="Arial" charset="0"/>
              </a:rPr>
              <a:t>Related Items</a:t>
            </a:r>
          </a:p>
        </p:txBody>
      </p:sp>
      <p:sp>
        <p:nvSpPr>
          <p:cNvPr id="47" name="Text Placeholder 46"/>
          <p:cNvSpPr>
            <a:spLocks noGrp="1"/>
          </p:cNvSpPr>
          <p:nvPr>
            <p:ph type="body" sz="quarter" idx="11"/>
          </p:nvPr>
        </p:nvSpPr>
        <p:spPr/>
        <p:txBody>
          <a:bodyPr/>
          <a:lstStyle/>
          <a:p>
            <a:r>
              <a:rPr lang="en-US" dirty="0" smtClean="0"/>
              <a:t>The</a:t>
            </a:r>
            <a:r>
              <a:rPr lang="en-US" b="1" dirty="0" smtClean="0"/>
              <a:t> Related Items </a:t>
            </a:r>
            <a:r>
              <a:rPr lang="en-US" dirty="0" smtClean="0"/>
              <a:t>pane contains additional widgets related to the kind of tasks performed in the workspace.</a:t>
            </a:r>
            <a:endParaRPr lang="en-US" dirty="0"/>
          </a:p>
        </p:txBody>
      </p:sp>
      <p:pic>
        <p:nvPicPr>
          <p:cNvPr id="2" name="Picture 1"/>
          <p:cNvPicPr>
            <a:picLocks noChangeAspect="1"/>
          </p:cNvPicPr>
          <p:nvPr/>
        </p:nvPicPr>
        <p:blipFill>
          <a:blip r:embed="rId3"/>
          <a:stretch>
            <a:fillRect/>
          </a:stretch>
        </p:blipFill>
        <p:spPr>
          <a:xfrm>
            <a:off x="152400" y="2378928"/>
            <a:ext cx="8761257" cy="404289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dirty="0" smtClean="0">
                <a:cs typeface="Arial" charset="0"/>
              </a:rPr>
              <a:t>Adding widgets to a workspace</a:t>
            </a:r>
          </a:p>
        </p:txBody>
      </p:sp>
      <p:sp>
        <p:nvSpPr>
          <p:cNvPr id="47" name="Text Placeholder 46"/>
          <p:cNvSpPr>
            <a:spLocks noGrp="1"/>
          </p:cNvSpPr>
          <p:nvPr>
            <p:ph type="body" sz="quarter" idx="11"/>
          </p:nvPr>
        </p:nvSpPr>
        <p:spPr/>
        <p:txBody>
          <a:bodyPr/>
          <a:lstStyle/>
          <a:p>
            <a:r>
              <a:rPr lang="en-US" dirty="0" smtClean="0"/>
              <a:t>Some workspaces have room for additional widgets; these can be added from the Related Items pane.</a:t>
            </a:r>
            <a:endParaRPr lang="en-US" dirty="0"/>
          </a:p>
        </p:txBody>
      </p:sp>
      <p:pic>
        <p:nvPicPr>
          <p:cNvPr id="2" name="Picture 1"/>
          <p:cNvPicPr>
            <a:picLocks noChangeAspect="1"/>
          </p:cNvPicPr>
          <p:nvPr/>
        </p:nvPicPr>
        <p:blipFill>
          <a:blip r:embed="rId3"/>
          <a:stretch>
            <a:fillRect/>
          </a:stretch>
        </p:blipFill>
        <p:spPr>
          <a:xfrm>
            <a:off x="479859" y="2375339"/>
            <a:ext cx="8212195" cy="378952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dirty="0" smtClean="0">
                <a:cs typeface="Arial" charset="0"/>
              </a:rPr>
              <a:t>Ways to a manage an active workspace</a:t>
            </a:r>
          </a:p>
        </p:txBody>
      </p:sp>
      <p:sp>
        <p:nvSpPr>
          <p:cNvPr id="47" name="Text Placeholder 46"/>
          <p:cNvSpPr>
            <a:spLocks noGrp="1"/>
          </p:cNvSpPr>
          <p:nvPr>
            <p:ph type="body" sz="quarter" idx="11"/>
          </p:nvPr>
        </p:nvSpPr>
        <p:spPr/>
        <p:txBody>
          <a:bodyPr/>
          <a:lstStyle/>
          <a:p>
            <a:r>
              <a:rPr lang="en-US" dirty="0" smtClean="0"/>
              <a:t>Remember, you have the means to temporarily tailor each workspace to suit your immediate needs:</a:t>
            </a:r>
          </a:p>
          <a:p>
            <a:pPr lvl="1"/>
            <a:r>
              <a:rPr lang="en-US" b="1" dirty="0" smtClean="0"/>
              <a:t>Maximize/Restore icon</a:t>
            </a:r>
            <a:r>
              <a:rPr lang="en-US" dirty="0" smtClean="0"/>
              <a:t>: Click a primary view’s Maximize icon to enlarge the view to fill the entire screen. Click again to return to its original size.</a:t>
            </a:r>
          </a:p>
          <a:p>
            <a:pPr lvl="1"/>
            <a:r>
              <a:rPr lang="en-US" b="1" dirty="0" smtClean="0"/>
              <a:t>Title bar</a:t>
            </a:r>
            <a:r>
              <a:rPr lang="en-US" dirty="0" smtClean="0"/>
              <a:t>: Drag a widget’s title bar (while in a secondary view) to swap it into a different view (primary or secondary).</a:t>
            </a:r>
          </a:p>
          <a:p>
            <a:pPr lvl="1"/>
            <a:r>
              <a:rPr lang="en-US" b="1" dirty="0" smtClean="0"/>
              <a:t>Resize bar</a:t>
            </a:r>
            <a:r>
              <a:rPr lang="en-US" dirty="0" smtClean="0"/>
              <a:t>: Drag to view more of one widget and less of another widget.</a:t>
            </a:r>
          </a:p>
          <a:p>
            <a:pPr lvl="1"/>
            <a:r>
              <a:rPr lang="en-US" b="1" dirty="0" smtClean="0"/>
              <a:t>Gear icon</a:t>
            </a:r>
            <a:r>
              <a:rPr lang="en-US" dirty="0" smtClean="0"/>
              <a:t>: Open to access additional display options, such as </a:t>
            </a:r>
            <a:r>
              <a:rPr lang="en-US" b="1" dirty="0" smtClean="0"/>
              <a:t>Close</a:t>
            </a:r>
            <a:r>
              <a:rPr lang="en-US" dirty="0" smtClean="0"/>
              <a:t> to return the widget to the Related Items pane, or </a:t>
            </a:r>
            <a:r>
              <a:rPr lang="en-US" b="1" dirty="0" smtClean="0"/>
              <a:t>Pop-out</a:t>
            </a:r>
            <a:r>
              <a:rPr lang="en-US" dirty="0" smtClean="0"/>
              <a:t> to swap the widget into a primary view.</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dirty="0" smtClean="0">
                <a:cs typeface="Arial" charset="0"/>
              </a:rPr>
              <a:t>Course topics</a:t>
            </a:r>
          </a:p>
        </p:txBody>
      </p:sp>
      <p:sp>
        <p:nvSpPr>
          <p:cNvPr id="8195" name="Text Placeholder 2"/>
          <p:cNvSpPr>
            <a:spLocks noGrp="1"/>
          </p:cNvSpPr>
          <p:nvPr>
            <p:ph type="body" sz="quarter" idx="11"/>
          </p:nvPr>
        </p:nvSpPr>
        <p:spPr bwMode="auto">
          <a:xfrm>
            <a:off x="274638" y="1179513"/>
            <a:ext cx="8083550" cy="5148262"/>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Char char="•"/>
            </a:pPr>
            <a:r>
              <a:rPr lang="en-US" dirty="0" smtClean="0">
                <a:cs typeface="Arial" charset="0"/>
              </a:rPr>
              <a:t>Welcome to the Using Your Navigator training session! This session covers the following topics:</a:t>
            </a:r>
          </a:p>
          <a:p>
            <a:pPr>
              <a:buFont typeface="Arial" charset="0"/>
              <a:buChar char="•"/>
            </a:pPr>
            <a:r>
              <a:rPr lang="en-US" dirty="0" smtClean="0">
                <a:cs typeface="Arial" charset="0"/>
              </a:rPr>
              <a:t>What is new in 8.0</a:t>
            </a:r>
          </a:p>
          <a:p>
            <a:pPr lvl="1"/>
            <a:r>
              <a:rPr lang="en-US" dirty="0" smtClean="0">
                <a:cs typeface="Arial" charset="0"/>
              </a:rPr>
              <a:t>Logging on/signing out using a navigator</a:t>
            </a:r>
          </a:p>
          <a:p>
            <a:pPr lvl="1"/>
            <a:r>
              <a:rPr lang="en-US" dirty="0" smtClean="0">
                <a:cs typeface="Arial" charset="0"/>
              </a:rPr>
              <a:t>Benefits of using a navigator</a:t>
            </a:r>
          </a:p>
          <a:p>
            <a:pPr lvl="1"/>
            <a:r>
              <a:rPr lang="en-US" dirty="0" smtClean="0">
                <a:cs typeface="Arial" charset="0"/>
              </a:rPr>
              <a:t>Managing widgets and workspaces</a:t>
            </a:r>
          </a:p>
          <a:p>
            <a:pPr lvl="1"/>
            <a:r>
              <a:rPr lang="en-US" dirty="0" smtClean="0">
                <a:cs typeface="Arial" charset="0"/>
              </a:rPr>
              <a:t>Using the Related Items pane</a:t>
            </a:r>
          </a:p>
          <a:p>
            <a:pPr lvl="1"/>
            <a:r>
              <a:rPr lang="en-US" dirty="0" smtClean="0">
                <a:cs typeface="Arial" charset="0"/>
              </a:rPr>
              <a:t>Updating time cards</a:t>
            </a:r>
          </a:p>
          <a:p>
            <a:pPr lvl="1"/>
            <a:r>
              <a:rPr lang="en-US" dirty="0" smtClean="0">
                <a:cs typeface="Arial" charset="0"/>
              </a:rPr>
              <a:t>Signing Off Payroll</a:t>
            </a:r>
          </a:p>
          <a:p>
            <a:pPr lvl="1"/>
            <a:r>
              <a:rPr lang="en-US" dirty="0" smtClean="0">
                <a:cs typeface="Arial" charset="0"/>
              </a:rPr>
              <a:t>Audit Widget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dirty="0" smtClean="0">
                <a:cs typeface="Arial" charset="0"/>
              </a:rPr>
              <a:t>Opening/Closing the Related Items pane</a:t>
            </a:r>
          </a:p>
        </p:txBody>
      </p:sp>
      <p:sp>
        <p:nvSpPr>
          <p:cNvPr id="47" name="Text Placeholder 46"/>
          <p:cNvSpPr>
            <a:spLocks noGrp="1"/>
          </p:cNvSpPr>
          <p:nvPr>
            <p:ph type="body" sz="quarter" idx="11"/>
          </p:nvPr>
        </p:nvSpPr>
        <p:spPr/>
        <p:txBody>
          <a:bodyPr/>
          <a:lstStyle/>
          <a:p>
            <a:r>
              <a:rPr lang="en-US" dirty="0" smtClean="0"/>
              <a:t>You can close the Related Items pane to enlarge the workspace, and open it again when you need it.</a:t>
            </a:r>
            <a:endParaRPr lang="en-US" dirty="0"/>
          </a:p>
        </p:txBody>
      </p:sp>
      <p:pic>
        <p:nvPicPr>
          <p:cNvPr id="2" name="Picture 1"/>
          <p:cNvPicPr>
            <a:picLocks noChangeAspect="1"/>
          </p:cNvPicPr>
          <p:nvPr/>
        </p:nvPicPr>
        <p:blipFill>
          <a:blip r:embed="rId3"/>
          <a:stretch>
            <a:fillRect/>
          </a:stretch>
        </p:blipFill>
        <p:spPr>
          <a:xfrm>
            <a:off x="539827" y="2269476"/>
            <a:ext cx="8263530" cy="381321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dirty="0" smtClean="0">
                <a:cs typeface="Arial" charset="0"/>
              </a:rPr>
              <a:t>Temporary workspaces</a:t>
            </a:r>
          </a:p>
        </p:txBody>
      </p:sp>
      <p:sp>
        <p:nvSpPr>
          <p:cNvPr id="47" name="Text Placeholder 46"/>
          <p:cNvSpPr>
            <a:spLocks noGrp="1"/>
          </p:cNvSpPr>
          <p:nvPr>
            <p:ph type="body" sz="quarter" idx="11"/>
          </p:nvPr>
        </p:nvSpPr>
        <p:spPr/>
        <p:txBody>
          <a:bodyPr/>
          <a:lstStyle/>
          <a:p>
            <a:r>
              <a:rPr lang="en-US" dirty="0" smtClean="0"/>
              <a:t>You can open a widget in a temporary workspace by clicking its name in the Related Items pane.</a:t>
            </a:r>
            <a:endParaRPr lang="en-US" dirty="0"/>
          </a:p>
        </p:txBody>
      </p:sp>
      <p:pic>
        <p:nvPicPr>
          <p:cNvPr id="2" name="Picture 1"/>
          <p:cNvPicPr>
            <a:picLocks noChangeAspect="1"/>
          </p:cNvPicPr>
          <p:nvPr/>
        </p:nvPicPr>
        <p:blipFill>
          <a:blip r:embed="rId3"/>
          <a:stretch>
            <a:fillRect/>
          </a:stretch>
        </p:blipFill>
        <p:spPr>
          <a:xfrm>
            <a:off x="843879" y="2430846"/>
            <a:ext cx="7122980" cy="3286908"/>
          </a:xfrm>
          <a:prstGeom prst="rect">
            <a:avLst/>
          </a:prstGeom>
        </p:spPr>
      </p:pic>
    </p:spTree>
    <p:extLst>
      <p:ext uri="{BB962C8B-B14F-4D97-AF65-F5344CB8AC3E}">
        <p14:creationId xmlns:p14="http://schemas.microsoft.com/office/powerpoint/2010/main" val="2594342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dirty="0" smtClean="0">
                <a:cs typeface="Arial" charset="0"/>
              </a:rPr>
              <a:t>Closing temporary workspaces</a:t>
            </a:r>
          </a:p>
        </p:txBody>
      </p:sp>
      <p:sp>
        <p:nvSpPr>
          <p:cNvPr id="47" name="Text Placeholder 46"/>
          <p:cNvSpPr>
            <a:spLocks noGrp="1"/>
          </p:cNvSpPr>
          <p:nvPr>
            <p:ph type="body" sz="quarter" idx="11"/>
          </p:nvPr>
        </p:nvSpPr>
        <p:spPr/>
        <p:txBody>
          <a:bodyPr/>
          <a:lstStyle/>
          <a:p>
            <a:r>
              <a:rPr lang="en-US" dirty="0" smtClean="0"/>
              <a:t>If you have opened a temporary workspace, you can close it by clicking </a:t>
            </a:r>
            <a:r>
              <a:rPr lang="en-US" b="1" dirty="0" smtClean="0"/>
              <a:t>X</a:t>
            </a:r>
            <a:r>
              <a:rPr lang="en-US" dirty="0" smtClean="0"/>
              <a:t> in its tab.</a:t>
            </a:r>
            <a:endParaRPr lang="en-US" dirty="0"/>
          </a:p>
        </p:txBody>
      </p:sp>
      <p:pic>
        <p:nvPicPr>
          <p:cNvPr id="2" name="Picture 1"/>
          <p:cNvPicPr>
            <a:picLocks noChangeAspect="1"/>
          </p:cNvPicPr>
          <p:nvPr/>
        </p:nvPicPr>
        <p:blipFill>
          <a:blip r:embed="rId3"/>
          <a:stretch>
            <a:fillRect/>
          </a:stretch>
        </p:blipFill>
        <p:spPr>
          <a:xfrm>
            <a:off x="274320" y="2367610"/>
            <a:ext cx="8353025" cy="385451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dirty="0" smtClean="0">
                <a:cs typeface="Arial" charset="0"/>
              </a:rPr>
              <a:t>Maximizing a primary view</a:t>
            </a:r>
          </a:p>
        </p:txBody>
      </p:sp>
      <p:sp>
        <p:nvSpPr>
          <p:cNvPr id="47" name="Text Placeholder 46"/>
          <p:cNvSpPr>
            <a:spLocks noGrp="1"/>
          </p:cNvSpPr>
          <p:nvPr>
            <p:ph type="body" sz="quarter" idx="11"/>
          </p:nvPr>
        </p:nvSpPr>
        <p:spPr/>
        <p:txBody>
          <a:bodyPr/>
          <a:lstStyle/>
          <a:p>
            <a:r>
              <a:rPr lang="en-US" dirty="0" smtClean="0"/>
              <a:t>You can maximize a primary view to have it fill as much of the screen as possible.</a:t>
            </a:r>
            <a:endParaRPr lang="en-US" dirty="0"/>
          </a:p>
        </p:txBody>
      </p:sp>
      <p:pic>
        <p:nvPicPr>
          <p:cNvPr id="3" name="Picture 2"/>
          <p:cNvPicPr>
            <a:picLocks noChangeAspect="1"/>
          </p:cNvPicPr>
          <p:nvPr/>
        </p:nvPicPr>
        <p:blipFill>
          <a:blip r:embed="rId3"/>
          <a:stretch>
            <a:fillRect/>
          </a:stretch>
        </p:blipFill>
        <p:spPr>
          <a:xfrm>
            <a:off x="431950" y="2042596"/>
            <a:ext cx="8191840" cy="3780135"/>
          </a:xfrm>
          <a:prstGeom prst="rect">
            <a:avLst/>
          </a:prstGeom>
        </p:spPr>
      </p:pic>
    </p:spTree>
    <p:extLst>
      <p:ext uri="{BB962C8B-B14F-4D97-AF65-F5344CB8AC3E}">
        <p14:creationId xmlns:p14="http://schemas.microsoft.com/office/powerpoint/2010/main" val="4148754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sz="3000" dirty="0" smtClean="0">
                <a:cs typeface="Arial" charset="0"/>
              </a:rPr>
              <a:t>Now lets look at the New Kronos</a:t>
            </a:r>
          </a:p>
        </p:txBody>
      </p:sp>
      <p:sp>
        <p:nvSpPr>
          <p:cNvPr id="2" name="Rectangle 1"/>
          <p:cNvSpPr/>
          <p:nvPr/>
        </p:nvSpPr>
        <p:spPr>
          <a:xfrm>
            <a:off x="872359" y="2967334"/>
            <a:ext cx="6789682" cy="369332"/>
          </a:xfrm>
          <a:prstGeom prst="rect">
            <a:avLst/>
          </a:prstGeom>
        </p:spPr>
        <p:txBody>
          <a:bodyPr wrap="square">
            <a:spAutoFit/>
          </a:bodyPr>
          <a:lstStyle/>
          <a:p>
            <a:r>
              <a:rPr lang="en-US" dirty="0"/>
              <a:t>http://ad-kronos1.co.imperial.ca.us/wfc/navigator/logon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960746" y="1179513"/>
            <a:ext cx="6826601" cy="5283472"/>
          </a:xfrm>
          <a:prstGeom prst="rect">
            <a:avLst/>
          </a:prstGeom>
        </p:spPr>
      </p:pic>
      <p:sp>
        <p:nvSpPr>
          <p:cNvPr id="3" name="Text Placeholder 2"/>
          <p:cNvSpPr>
            <a:spLocks noGrp="1"/>
          </p:cNvSpPr>
          <p:nvPr>
            <p:ph type="body" sz="quarter" idx="11"/>
          </p:nvPr>
        </p:nvSpPr>
        <p:spPr>
          <a:xfrm>
            <a:off x="152400" y="1247118"/>
            <a:ext cx="8083550" cy="5148262"/>
          </a:xfrm>
        </p:spPr>
        <p:txBody>
          <a:bodyPr/>
          <a:lstStyle/>
          <a:p>
            <a:endParaRPr lang="en-US" dirty="0"/>
          </a:p>
          <a:p>
            <a:endParaRPr lang="en-US" dirty="0" smtClean="0"/>
          </a:p>
          <a:p>
            <a:endParaRPr lang="en-US" dirty="0"/>
          </a:p>
        </p:txBody>
      </p:sp>
    </p:spTree>
    <p:extLst>
      <p:ext uri="{BB962C8B-B14F-4D97-AF65-F5344CB8AC3E}">
        <p14:creationId xmlns:p14="http://schemas.microsoft.com/office/powerpoint/2010/main" val="58043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1013552" y="1179513"/>
            <a:ext cx="6775798" cy="5200917"/>
          </a:xfrm>
          <a:prstGeom prst="rect">
            <a:avLst/>
          </a:prstGeom>
        </p:spPr>
      </p:pic>
      <p:sp>
        <p:nvSpPr>
          <p:cNvPr id="3" name="Text Placeholder 2"/>
          <p:cNvSpPr>
            <a:spLocks noGrp="1"/>
          </p:cNvSpPr>
          <p:nvPr>
            <p:ph type="body"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37023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546538" y="902793"/>
            <a:ext cx="7367752" cy="5722859"/>
          </a:xfrm>
          <a:prstGeom prst="rect">
            <a:avLst/>
          </a:prstGeom>
        </p:spPr>
      </p:pic>
      <p:sp>
        <p:nvSpPr>
          <p:cNvPr id="3" name="Text Placeholder 2"/>
          <p:cNvSpPr>
            <a:spLocks noGrp="1"/>
          </p:cNvSpPr>
          <p:nvPr>
            <p:ph type="body"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77569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472967" y="1115083"/>
            <a:ext cx="6842233" cy="5318892"/>
          </a:xfrm>
          <a:prstGeom prst="rect">
            <a:avLst/>
          </a:prstGeom>
        </p:spPr>
      </p:pic>
      <p:sp>
        <p:nvSpPr>
          <p:cNvPr id="3" name="Text Placeholder 2"/>
          <p:cNvSpPr>
            <a:spLocks noGrp="1"/>
          </p:cNvSpPr>
          <p:nvPr>
            <p:ph type="body" sz="quarter" idx="11"/>
          </p:nvPr>
        </p:nvSpPr>
        <p:spPr/>
        <p:txBody>
          <a:bodyPr/>
          <a:lstStyle/>
          <a:p>
            <a:pPr marL="0" indent="0">
              <a:buNone/>
            </a:pPr>
            <a:r>
              <a:rPr lang="en-US" dirty="0" smtClean="0"/>
              <a:t>     .</a:t>
            </a:r>
          </a:p>
          <a:p>
            <a:pPr marL="0" indent="0">
              <a:buNone/>
            </a:pPr>
            <a:endParaRPr lang="en-US" dirty="0"/>
          </a:p>
        </p:txBody>
      </p:sp>
    </p:spTree>
    <p:extLst>
      <p:ext uri="{BB962C8B-B14F-4D97-AF65-F5344CB8AC3E}">
        <p14:creationId xmlns:p14="http://schemas.microsoft.com/office/powerpoint/2010/main" val="360698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274320" y="822960"/>
            <a:ext cx="7598980" cy="5877114"/>
          </a:xfrm>
          <a:prstGeom prst="rect">
            <a:avLst/>
          </a:prstGeom>
        </p:spPr>
      </p:pic>
      <p:sp>
        <p:nvSpPr>
          <p:cNvPr id="3" name="Text Placeholder 2"/>
          <p:cNvSpPr>
            <a:spLocks noGrp="1"/>
          </p:cNvSpPr>
          <p:nvPr>
            <p:ph type="body" sz="quarter" idx="11"/>
          </p:nvPr>
        </p:nvSpPr>
        <p:spPr/>
        <p:txBody>
          <a:bodyPr/>
          <a:lstStyle/>
          <a:p>
            <a:pPr marL="0" indent="0">
              <a:buNone/>
            </a:pPr>
            <a:r>
              <a:rPr lang="en-US" dirty="0" smtClean="0"/>
              <a:t>.</a:t>
            </a:r>
            <a:endParaRPr lang="en-US" dirty="0"/>
          </a:p>
        </p:txBody>
      </p:sp>
    </p:spTree>
    <p:extLst>
      <p:ext uri="{BB962C8B-B14F-4D97-AF65-F5344CB8AC3E}">
        <p14:creationId xmlns:p14="http://schemas.microsoft.com/office/powerpoint/2010/main" val="406646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000" y="2061482"/>
            <a:ext cx="7435948" cy="4494000"/>
          </a:xfrm>
          <a:prstGeom prst="rect">
            <a:avLst/>
          </a:prstGeom>
        </p:spPr>
      </p:pic>
      <p:sp>
        <p:nvSpPr>
          <p:cNvPr id="9218" name="Title 1"/>
          <p:cNvSpPr>
            <a:spLocks noGrp="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dirty="0" smtClean="0">
                <a:cs typeface="Arial" charset="0"/>
              </a:rPr>
              <a:t>Logging on</a:t>
            </a:r>
          </a:p>
        </p:txBody>
      </p:sp>
      <p:sp>
        <p:nvSpPr>
          <p:cNvPr id="47" name="Text Placeholder 46"/>
          <p:cNvSpPr>
            <a:spLocks noGrp="1"/>
          </p:cNvSpPr>
          <p:nvPr>
            <p:ph type="body" sz="quarter" idx="11"/>
          </p:nvPr>
        </p:nvSpPr>
        <p:spPr/>
        <p:txBody>
          <a:bodyPr/>
          <a:lstStyle/>
          <a:p>
            <a:r>
              <a:rPr lang="en-US" dirty="0" smtClean="0"/>
              <a:t>Log in using your unique User Name and Password</a:t>
            </a:r>
            <a:endParaRPr lang="en-US" dirty="0"/>
          </a:p>
        </p:txBody>
      </p:sp>
      <p:sp>
        <p:nvSpPr>
          <p:cNvPr id="49" name="Rectangle 48"/>
          <p:cNvSpPr/>
          <p:nvPr/>
        </p:nvSpPr>
        <p:spPr bwMode="auto">
          <a:xfrm>
            <a:off x="2780174" y="3542884"/>
            <a:ext cx="1439401" cy="698715"/>
          </a:xfrm>
          <a:prstGeom prst="rect">
            <a:avLst/>
          </a:prstGeom>
          <a:noFill/>
          <a:ln w="25400" cap="flat" cmpd="sng" algn="ctr">
            <a:solidFill>
              <a:srgbClr val="F02E00"/>
            </a:solidFill>
            <a:prstDash val="solid"/>
            <a:round/>
            <a:headEnd type="none" w="sm" len="sm"/>
            <a:tailEnd type="oval"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152400" y="0"/>
            <a:ext cx="7040563" cy="822325"/>
          </a:xfrm>
          <a:noFill/>
          <a:ln>
            <a:miter lim="800000"/>
            <a:headEnd/>
            <a:tailEnd/>
          </a:ln>
        </p:spPr>
        <p:txBody>
          <a:bodyPr vert="horz" wrap="square" lIns="91440" tIns="45720" rIns="91440" bIns="45720" numCol="1" anchorCtr="0" compatLnSpc="1">
            <a:prstTxWarp prst="textNoShape">
              <a:avLst/>
            </a:prstTxWarp>
          </a:bodyPr>
          <a:lstStyle/>
          <a:p>
            <a:r>
              <a:rPr lang="en-US" dirty="0" smtClean="0">
                <a:cs typeface="Arial" charset="0"/>
              </a:rPr>
              <a:t>Signing out</a:t>
            </a:r>
          </a:p>
        </p:txBody>
      </p:sp>
      <p:sp>
        <p:nvSpPr>
          <p:cNvPr id="47" name="Text Placeholder 46"/>
          <p:cNvSpPr>
            <a:spLocks noGrp="1"/>
          </p:cNvSpPr>
          <p:nvPr>
            <p:ph type="body" sz="quarter" idx="11"/>
          </p:nvPr>
        </p:nvSpPr>
        <p:spPr/>
        <p:txBody>
          <a:bodyPr/>
          <a:lstStyle/>
          <a:p>
            <a:r>
              <a:rPr lang="en-US" dirty="0" smtClean="0"/>
              <a:t>When you are done, be sure to </a:t>
            </a:r>
            <a:r>
              <a:rPr lang="en-US" b="1" dirty="0" smtClean="0"/>
              <a:t>Sign Out </a:t>
            </a:r>
            <a:r>
              <a:rPr lang="en-US" dirty="0" smtClean="0"/>
              <a:t>before closing your browser!</a:t>
            </a:r>
            <a:endParaRPr lang="en-US" dirty="0"/>
          </a:p>
        </p:txBody>
      </p:sp>
      <p:pic>
        <p:nvPicPr>
          <p:cNvPr id="3" name="Picture 2"/>
          <p:cNvPicPr>
            <a:picLocks noChangeAspect="1"/>
          </p:cNvPicPr>
          <p:nvPr/>
        </p:nvPicPr>
        <p:blipFill>
          <a:blip r:embed="rId3"/>
          <a:stretch>
            <a:fillRect/>
          </a:stretch>
        </p:blipFill>
        <p:spPr>
          <a:xfrm>
            <a:off x="578069" y="2477623"/>
            <a:ext cx="8049898" cy="3714636"/>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4601</TotalTime>
  <Words>1594</Words>
  <Application>Microsoft Office PowerPoint</Application>
  <PresentationFormat>On-screen Show (4:3)</PresentationFormat>
  <Paragraphs>107</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Navigating in Workforce Central 8.0 Presented by the Auditor-Controller’s Office </vt:lpstr>
      <vt:lpstr>Course topics</vt:lpstr>
      <vt:lpstr>PowerPoint Presentation</vt:lpstr>
      <vt:lpstr>PowerPoint Presentation</vt:lpstr>
      <vt:lpstr>PowerPoint Presentation</vt:lpstr>
      <vt:lpstr>PowerPoint Presentation</vt:lpstr>
      <vt:lpstr>PowerPoint Presentation</vt:lpstr>
      <vt:lpstr>Logging on</vt:lpstr>
      <vt:lpstr>Signing out</vt:lpstr>
      <vt:lpstr>Benefits of using a navigator</vt:lpstr>
      <vt:lpstr>Benefits of using a navigator (Continued)</vt:lpstr>
      <vt:lpstr>Benefits of using a navigator (Continued)</vt:lpstr>
      <vt:lpstr>What is a widget?</vt:lpstr>
      <vt:lpstr>What is a workspace?</vt:lpstr>
      <vt:lpstr>Structure of a workspace</vt:lpstr>
      <vt:lpstr>Primary views</vt:lpstr>
      <vt:lpstr>Related Items</vt:lpstr>
      <vt:lpstr>Adding widgets to a workspace</vt:lpstr>
      <vt:lpstr>Ways to a manage an active workspace</vt:lpstr>
      <vt:lpstr>Opening/Closing the Related Items pane</vt:lpstr>
      <vt:lpstr>Temporary workspaces</vt:lpstr>
      <vt:lpstr>Closing temporary workspaces</vt:lpstr>
      <vt:lpstr>Maximizing a primary view</vt:lpstr>
      <vt:lpstr>Now lets look at the New Kronos</vt:lpstr>
    </vt:vector>
  </TitlesOfParts>
  <Company>Kronos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Leon, Maria</dc:creator>
  <cp:lastModifiedBy>Shelly Smail</cp:lastModifiedBy>
  <cp:revision>403</cp:revision>
  <cp:lastPrinted>2016-02-22T18:56:15Z</cp:lastPrinted>
  <dcterms:created xsi:type="dcterms:W3CDTF">2009-08-20T14:09:52Z</dcterms:created>
  <dcterms:modified xsi:type="dcterms:W3CDTF">2016-03-03T18:14:44Z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navigator_employee_training</vt:lpwstr>
  </property>
  <property fmtid="{D5CDD505-2E9C-101B-9397-08002B2CF9AE}" pid="4" name="ArticulateGUID">
    <vt:lpwstr>87D3EE67-7EDA-4B5D-BA6F-6C72D55E96B5</vt:lpwstr>
  </property>
  <property fmtid="{D5CDD505-2E9C-101B-9397-08002B2CF9AE}" pid="5" name="ArticulateProjectFull">
    <vt:lpwstr>C:\Projects_Current\Navigator_Job_Aids\navigator_employee_training.ppta</vt:lpwstr>
  </property>
</Properties>
</file>