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1" r:id="rId6"/>
    <p:sldId id="320" r:id="rId7"/>
    <p:sldId id="268" r:id="rId8"/>
    <p:sldId id="269" r:id="rId9"/>
    <p:sldId id="323" r:id="rId10"/>
    <p:sldId id="324" r:id="rId11"/>
    <p:sldId id="325" r:id="rId12"/>
    <p:sldId id="326" r:id="rId13"/>
    <p:sldId id="327" r:id="rId14"/>
    <p:sldId id="328" r:id="rId15"/>
    <p:sldId id="321" r:id="rId16"/>
    <p:sldId id="329" r:id="rId17"/>
    <p:sldId id="330" r:id="rId18"/>
    <p:sldId id="322" r:id="rId19"/>
    <p:sldId id="273" r:id="rId20"/>
    <p:sldId id="272" r:id="rId21"/>
    <p:sldId id="331" r:id="rId22"/>
    <p:sldId id="332" r:id="rId23"/>
    <p:sldId id="333" r:id="rId24"/>
    <p:sldId id="334" r:id="rId25"/>
    <p:sldId id="335" r:id="rId26"/>
    <p:sldId id="336" r:id="rId27"/>
    <p:sldId id="337" r:id="rId28"/>
    <p:sldId id="338" r:id="rId29"/>
    <p:sldId id="339" r:id="rId30"/>
    <p:sldId id="340" r:id="rId31"/>
    <p:sldId id="341" r:id="rId32"/>
    <p:sldId id="342" r:id="rId33"/>
    <p:sldId id="345" r:id="rId34"/>
    <p:sldId id="358" r:id="rId35"/>
    <p:sldId id="359" r:id="rId36"/>
    <p:sldId id="360" r:id="rId37"/>
    <p:sldId id="343" r:id="rId38"/>
    <p:sldId id="344" r:id="rId39"/>
    <p:sldId id="346" r:id="rId40"/>
    <p:sldId id="347" r:id="rId41"/>
    <p:sldId id="348" r:id="rId42"/>
    <p:sldId id="349" r:id="rId43"/>
    <p:sldId id="350" r:id="rId44"/>
    <p:sldId id="351" r:id="rId45"/>
    <p:sldId id="352" r:id="rId46"/>
    <p:sldId id="353" r:id="rId47"/>
    <p:sldId id="354" r:id="rId48"/>
    <p:sldId id="355" r:id="rId49"/>
    <p:sldId id="356" r:id="rId50"/>
    <p:sldId id="317" r:id="rId51"/>
    <p:sldId id="357" r:id="rId52"/>
    <p:sldId id="318" r:id="rId53"/>
    <p:sldId id="319" r:id="rId54"/>
    <p:sldId id="259"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6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71"/>
    <p:restoredTop sz="94714"/>
  </p:normalViewPr>
  <p:slideViewPr>
    <p:cSldViewPr snapToGrid="0" snapToObjects="1">
      <p:cViewPr varScale="1">
        <p:scale>
          <a:sx n="73" d="100"/>
          <a:sy n="73" d="100"/>
        </p:scale>
        <p:origin x="9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D8ABDFA-93A8-3A4D-BF94-E536A8A332AC}"/>
              </a:ext>
            </a:extLst>
          </p:cNvPr>
          <p:cNvPicPr>
            <a:picLocks noChangeAspect="1"/>
          </p:cNvPicPr>
          <p:nvPr userDrawn="1"/>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606109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D8ABDFA-93A8-3A4D-BF94-E536A8A332AC}"/>
              </a:ext>
            </a:extLst>
          </p:cNvPr>
          <p:cNvPicPr>
            <a:picLocks noChangeAspect="1"/>
          </p:cNvPicPr>
          <p:nvPr userDrawn="1"/>
        </p:nvPicPr>
        <p:blipFill>
          <a:blip r:embed="rId2"/>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CB7FECED-27F9-8F45-A12C-788B4CA2A424}"/>
              </a:ext>
            </a:extLst>
          </p:cNvPr>
          <p:cNvSpPr>
            <a:spLocks noGrp="1"/>
          </p:cNvSpPr>
          <p:nvPr>
            <p:ph type="ctrTitle" hasCustomPrompt="1"/>
          </p:nvPr>
        </p:nvSpPr>
        <p:spPr>
          <a:xfrm>
            <a:off x="815439" y="388329"/>
            <a:ext cx="10561122" cy="2840381"/>
          </a:xfrm>
        </p:spPr>
        <p:txBody>
          <a:bodyPr anchor="b">
            <a:normAutofit/>
          </a:bodyPr>
          <a:lstStyle>
            <a:lvl1pPr algn="r">
              <a:defRPr sz="6500" b="0" i="0" spc="300">
                <a:solidFill>
                  <a:schemeClr val="bg1"/>
                </a:solidFill>
                <a:latin typeface="Arial Narrow" panose="020B0604020202020204" pitchFamily="34" charset="0"/>
                <a:cs typeface="Arial Narrow" panose="020B0604020202020204" pitchFamily="34" charset="0"/>
              </a:defRPr>
            </a:lvl1pPr>
          </a:lstStyle>
          <a:p>
            <a:r>
              <a:rPr lang="en-US" dirty="0"/>
              <a:t>SECTION TITLE</a:t>
            </a:r>
          </a:p>
        </p:txBody>
      </p:sp>
      <p:sp>
        <p:nvSpPr>
          <p:cNvPr id="3" name="Subtitle 2">
            <a:extLst>
              <a:ext uri="{FF2B5EF4-FFF2-40B4-BE49-F238E27FC236}">
                <a16:creationId xmlns:a16="http://schemas.microsoft.com/office/drawing/2014/main" id="{9DC29AEB-4450-5944-9F4F-FA653CD9866B}"/>
              </a:ext>
            </a:extLst>
          </p:cNvPr>
          <p:cNvSpPr>
            <a:spLocks noGrp="1"/>
          </p:cNvSpPr>
          <p:nvPr>
            <p:ph type="subTitle" idx="1" hasCustomPrompt="1"/>
          </p:nvPr>
        </p:nvSpPr>
        <p:spPr>
          <a:xfrm>
            <a:off x="815439" y="4278130"/>
            <a:ext cx="10561122" cy="640536"/>
          </a:xfrm>
        </p:spPr>
        <p:txBody>
          <a:bodyPr>
            <a:normAutofit/>
          </a:bodyPr>
          <a:lstStyle>
            <a:lvl1pPr marL="0" indent="0" algn="r">
              <a:buNone/>
              <a:defRPr sz="2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 Speaker Name</a:t>
            </a:r>
          </a:p>
        </p:txBody>
      </p:sp>
      <p:sp>
        <p:nvSpPr>
          <p:cNvPr id="7" name="Text Placeholder 6">
            <a:extLst>
              <a:ext uri="{FF2B5EF4-FFF2-40B4-BE49-F238E27FC236}">
                <a16:creationId xmlns:a16="http://schemas.microsoft.com/office/drawing/2014/main" id="{6C722C81-8722-1E47-B872-13A96C2CFBBB}"/>
              </a:ext>
            </a:extLst>
          </p:cNvPr>
          <p:cNvSpPr>
            <a:spLocks noGrp="1"/>
          </p:cNvSpPr>
          <p:nvPr>
            <p:ph type="body" sz="quarter" idx="10" hasCustomPrompt="1"/>
          </p:nvPr>
        </p:nvSpPr>
        <p:spPr>
          <a:xfrm>
            <a:off x="815440" y="3228711"/>
            <a:ext cx="10561121" cy="688975"/>
          </a:xfrm>
        </p:spPr>
        <p:txBody>
          <a:bodyPr>
            <a:normAutofit/>
          </a:bodyPr>
          <a:lstStyle>
            <a:lvl1pPr marL="0" indent="0" algn="r">
              <a:buNone/>
              <a:defRPr sz="2400">
                <a:solidFill>
                  <a:schemeClr val="bg1"/>
                </a:solidFill>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dirty="0"/>
              <a:t>SUB TITLE TEXT</a:t>
            </a:r>
          </a:p>
        </p:txBody>
      </p:sp>
      <p:pic>
        <p:nvPicPr>
          <p:cNvPr id="5" name="Picture 4">
            <a:extLst>
              <a:ext uri="{FF2B5EF4-FFF2-40B4-BE49-F238E27FC236}">
                <a16:creationId xmlns:a16="http://schemas.microsoft.com/office/drawing/2014/main" id="{4E3C15E2-6AF0-0043-BFE0-CD5F7EB93F26}"/>
              </a:ext>
            </a:extLst>
          </p:cNvPr>
          <p:cNvPicPr>
            <a:picLocks noChangeAspect="1"/>
          </p:cNvPicPr>
          <p:nvPr userDrawn="1"/>
        </p:nvPicPr>
        <p:blipFill rotWithShape="1">
          <a:blip r:embed="rId3"/>
          <a:srcRect b="26188"/>
          <a:stretch/>
        </p:blipFill>
        <p:spPr>
          <a:xfrm>
            <a:off x="418176" y="5968086"/>
            <a:ext cx="1630839" cy="552716"/>
          </a:xfrm>
          <a:prstGeom prst="rect">
            <a:avLst/>
          </a:prstGeom>
        </p:spPr>
      </p:pic>
      <p:pic>
        <p:nvPicPr>
          <p:cNvPr id="13" name="Picture 12">
            <a:extLst>
              <a:ext uri="{FF2B5EF4-FFF2-40B4-BE49-F238E27FC236}">
                <a16:creationId xmlns:a16="http://schemas.microsoft.com/office/drawing/2014/main" id="{5A9CCD86-078E-044A-AAA9-E8F705E4696C}"/>
              </a:ext>
            </a:extLst>
          </p:cNvPr>
          <p:cNvPicPr>
            <a:picLocks noChangeAspect="1"/>
          </p:cNvPicPr>
          <p:nvPr userDrawn="1"/>
        </p:nvPicPr>
        <p:blipFill>
          <a:blip r:embed="rId4"/>
          <a:stretch>
            <a:fillRect/>
          </a:stretch>
        </p:blipFill>
        <p:spPr>
          <a:xfrm>
            <a:off x="10029668" y="6139452"/>
            <a:ext cx="1744156" cy="381349"/>
          </a:xfrm>
          <a:prstGeom prst="rect">
            <a:avLst/>
          </a:prstGeom>
        </p:spPr>
      </p:pic>
    </p:spTree>
    <p:extLst>
      <p:ext uri="{BB962C8B-B14F-4D97-AF65-F5344CB8AC3E}">
        <p14:creationId xmlns:p14="http://schemas.microsoft.com/office/powerpoint/2010/main" val="43666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333F-7CA8-8147-A04B-A538A822C1A7}"/>
              </a:ext>
            </a:extLst>
          </p:cNvPr>
          <p:cNvSpPr>
            <a:spLocks noGrp="1"/>
          </p:cNvSpPr>
          <p:nvPr>
            <p:ph type="title" hasCustomPrompt="1"/>
          </p:nvPr>
        </p:nvSpPr>
        <p:spPr>
          <a:xfrm>
            <a:off x="304800" y="111318"/>
            <a:ext cx="11582400" cy="108932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6FFA642-FE4A-6B45-A898-63E834666293}"/>
              </a:ext>
            </a:extLst>
          </p:cNvPr>
          <p:cNvSpPr>
            <a:spLocks noGrp="1"/>
          </p:cNvSpPr>
          <p:nvPr>
            <p:ph idx="1"/>
          </p:nvPr>
        </p:nvSpPr>
        <p:spPr>
          <a:xfrm>
            <a:off x="304800" y="1288111"/>
            <a:ext cx="11582400" cy="488885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8E3D9780-9293-6A4B-B87A-5DC119020736}"/>
              </a:ext>
            </a:extLst>
          </p:cNvPr>
          <p:cNvPicPr>
            <a:picLocks noChangeAspect="1"/>
          </p:cNvPicPr>
          <p:nvPr userDrawn="1"/>
        </p:nvPicPr>
        <p:blipFill rotWithShape="1">
          <a:blip r:embed="rId2"/>
          <a:srcRect l="1" r="1483" b="26188"/>
          <a:stretch/>
        </p:blipFill>
        <p:spPr>
          <a:xfrm>
            <a:off x="304800" y="6366967"/>
            <a:ext cx="1054340" cy="362712"/>
          </a:xfrm>
          <a:prstGeom prst="rect">
            <a:avLst/>
          </a:prstGeom>
        </p:spPr>
      </p:pic>
    </p:spTree>
    <p:extLst>
      <p:ext uri="{BB962C8B-B14F-4D97-AF65-F5344CB8AC3E}">
        <p14:creationId xmlns:p14="http://schemas.microsoft.com/office/powerpoint/2010/main" val="658426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D8ABDFA-93A8-3A4D-BF94-E536A8A332AC}"/>
              </a:ext>
            </a:extLst>
          </p:cNvPr>
          <p:cNvPicPr>
            <a:picLocks noChangeAspect="1"/>
          </p:cNvPicPr>
          <p:nvPr userDrawn="1"/>
        </p:nvPicPr>
        <p:blipFill>
          <a:blip r:embed="rId2"/>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CB7FECED-27F9-8F45-A12C-788B4CA2A424}"/>
              </a:ext>
            </a:extLst>
          </p:cNvPr>
          <p:cNvSpPr>
            <a:spLocks noGrp="1"/>
          </p:cNvSpPr>
          <p:nvPr>
            <p:ph type="ctrTitle" hasCustomPrompt="1"/>
          </p:nvPr>
        </p:nvSpPr>
        <p:spPr>
          <a:xfrm>
            <a:off x="815439" y="589045"/>
            <a:ext cx="10561122" cy="2950037"/>
          </a:xfrm>
        </p:spPr>
        <p:txBody>
          <a:bodyPr anchor="b">
            <a:normAutofit/>
          </a:bodyPr>
          <a:lstStyle>
            <a:lvl1pPr algn="r">
              <a:defRPr sz="6500" b="0" i="0" spc="300">
                <a:solidFill>
                  <a:schemeClr val="bg1"/>
                </a:solidFill>
                <a:latin typeface="Arial Narrow" panose="020B0604020202020204" pitchFamily="34" charset="0"/>
                <a:cs typeface="Arial Narrow" panose="020B0604020202020204" pitchFamily="34" charset="0"/>
              </a:defRPr>
            </a:lvl1pPr>
          </a:lstStyle>
          <a:p>
            <a:r>
              <a:rPr lang="en-US" dirty="0"/>
              <a:t>SECTION TITLE</a:t>
            </a:r>
          </a:p>
        </p:txBody>
      </p:sp>
      <p:sp>
        <p:nvSpPr>
          <p:cNvPr id="7" name="Text Placeholder 6">
            <a:extLst>
              <a:ext uri="{FF2B5EF4-FFF2-40B4-BE49-F238E27FC236}">
                <a16:creationId xmlns:a16="http://schemas.microsoft.com/office/drawing/2014/main" id="{6C722C81-8722-1E47-B872-13A96C2CFBBB}"/>
              </a:ext>
            </a:extLst>
          </p:cNvPr>
          <p:cNvSpPr>
            <a:spLocks noGrp="1"/>
          </p:cNvSpPr>
          <p:nvPr>
            <p:ph type="body" sz="quarter" idx="10" hasCustomPrompt="1"/>
          </p:nvPr>
        </p:nvSpPr>
        <p:spPr>
          <a:xfrm>
            <a:off x="815440" y="3539083"/>
            <a:ext cx="10561121" cy="1116866"/>
          </a:xfrm>
        </p:spPr>
        <p:txBody>
          <a:bodyPr>
            <a:normAutofit/>
          </a:bodyPr>
          <a:lstStyle>
            <a:lvl1pPr marL="0" indent="0" algn="r">
              <a:buNone/>
              <a:defRPr sz="2400">
                <a:solidFill>
                  <a:schemeClr val="bg1"/>
                </a:solidFill>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dirty="0"/>
              <a:t>SUB TITLE TEXT</a:t>
            </a:r>
          </a:p>
        </p:txBody>
      </p:sp>
      <p:pic>
        <p:nvPicPr>
          <p:cNvPr id="15" name="Picture 14">
            <a:extLst>
              <a:ext uri="{FF2B5EF4-FFF2-40B4-BE49-F238E27FC236}">
                <a16:creationId xmlns:a16="http://schemas.microsoft.com/office/drawing/2014/main" id="{A49E772F-FB52-A241-84CA-EF9815647B17}"/>
              </a:ext>
            </a:extLst>
          </p:cNvPr>
          <p:cNvPicPr>
            <a:picLocks noChangeAspect="1"/>
          </p:cNvPicPr>
          <p:nvPr userDrawn="1"/>
        </p:nvPicPr>
        <p:blipFill rotWithShape="1">
          <a:blip r:embed="rId3"/>
          <a:srcRect b="26188"/>
          <a:stretch/>
        </p:blipFill>
        <p:spPr>
          <a:xfrm>
            <a:off x="418176" y="5968086"/>
            <a:ext cx="1630839" cy="552716"/>
          </a:xfrm>
          <a:prstGeom prst="rect">
            <a:avLst/>
          </a:prstGeom>
        </p:spPr>
      </p:pic>
      <p:pic>
        <p:nvPicPr>
          <p:cNvPr id="16" name="Picture 15">
            <a:extLst>
              <a:ext uri="{FF2B5EF4-FFF2-40B4-BE49-F238E27FC236}">
                <a16:creationId xmlns:a16="http://schemas.microsoft.com/office/drawing/2014/main" id="{90B99C60-07AD-BF42-91B3-6E6BD9ABFF6B}"/>
              </a:ext>
            </a:extLst>
          </p:cNvPr>
          <p:cNvPicPr>
            <a:picLocks noChangeAspect="1"/>
          </p:cNvPicPr>
          <p:nvPr userDrawn="1"/>
        </p:nvPicPr>
        <p:blipFill>
          <a:blip r:embed="rId4"/>
          <a:stretch>
            <a:fillRect/>
          </a:stretch>
        </p:blipFill>
        <p:spPr>
          <a:xfrm>
            <a:off x="10029668" y="6139452"/>
            <a:ext cx="1744156" cy="381349"/>
          </a:xfrm>
          <a:prstGeom prst="rect">
            <a:avLst/>
          </a:prstGeom>
        </p:spPr>
      </p:pic>
    </p:spTree>
    <p:extLst>
      <p:ext uri="{BB962C8B-B14F-4D97-AF65-F5344CB8AC3E}">
        <p14:creationId xmlns:p14="http://schemas.microsoft.com/office/powerpoint/2010/main" val="1589219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C35A4-AA3E-EA44-BBDA-AE39143798BE}"/>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243A8C3-0917-E147-BA1F-535F8AD91386}"/>
              </a:ext>
            </a:extLst>
          </p:cNvPr>
          <p:cNvSpPr>
            <a:spLocks noGrp="1"/>
          </p:cNvSpPr>
          <p:nvPr>
            <p:ph sz="half" idx="1"/>
          </p:nvPr>
        </p:nvSpPr>
        <p:spPr>
          <a:xfrm>
            <a:off x="304800" y="1288111"/>
            <a:ext cx="5715000" cy="488885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8C66706-00F3-0442-8524-BDB44FECA405}"/>
              </a:ext>
            </a:extLst>
          </p:cNvPr>
          <p:cNvSpPr>
            <a:spLocks noGrp="1"/>
          </p:cNvSpPr>
          <p:nvPr>
            <p:ph sz="half" idx="2"/>
          </p:nvPr>
        </p:nvSpPr>
        <p:spPr>
          <a:xfrm>
            <a:off x="6172200" y="1288111"/>
            <a:ext cx="5715000" cy="488885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1189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99438-185B-444E-A5EF-C363DEA61675}"/>
              </a:ext>
            </a:extLst>
          </p:cNvPr>
          <p:cNvSpPr>
            <a:spLocks noGrp="1"/>
          </p:cNvSpPr>
          <p:nvPr>
            <p:ph type="title" hasCustomPrompt="1"/>
          </p:nvPr>
        </p:nvSpPr>
        <p:spPr>
          <a:xfrm>
            <a:off x="303276" y="111319"/>
            <a:ext cx="11585448" cy="1089328"/>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28FC411-B23C-0C4B-9269-A60791531FAB}"/>
              </a:ext>
            </a:extLst>
          </p:cNvPr>
          <p:cNvSpPr>
            <a:spLocks noGrp="1"/>
          </p:cNvSpPr>
          <p:nvPr>
            <p:ph type="body" idx="1"/>
          </p:nvPr>
        </p:nvSpPr>
        <p:spPr>
          <a:xfrm>
            <a:off x="303276" y="1288111"/>
            <a:ext cx="569429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68021968-5D95-434F-9C70-3224E2BADA7A}"/>
              </a:ext>
            </a:extLst>
          </p:cNvPr>
          <p:cNvSpPr>
            <a:spLocks noGrp="1"/>
          </p:cNvSpPr>
          <p:nvPr>
            <p:ph sz="half" idx="2"/>
          </p:nvPr>
        </p:nvSpPr>
        <p:spPr>
          <a:xfrm>
            <a:off x="303276" y="2112023"/>
            <a:ext cx="5694299" cy="407764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E6729AF-41CB-D848-9122-F87081F16E8F}"/>
              </a:ext>
            </a:extLst>
          </p:cNvPr>
          <p:cNvSpPr>
            <a:spLocks noGrp="1"/>
          </p:cNvSpPr>
          <p:nvPr>
            <p:ph type="body" sz="quarter" idx="3"/>
          </p:nvPr>
        </p:nvSpPr>
        <p:spPr>
          <a:xfrm>
            <a:off x="6172200" y="1288111"/>
            <a:ext cx="571652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625924B8-2485-5848-BFD1-3E371C88683C}"/>
              </a:ext>
            </a:extLst>
          </p:cNvPr>
          <p:cNvSpPr>
            <a:spLocks noGrp="1"/>
          </p:cNvSpPr>
          <p:nvPr>
            <p:ph sz="quarter" idx="4"/>
          </p:nvPr>
        </p:nvSpPr>
        <p:spPr>
          <a:xfrm>
            <a:off x="6172200" y="2112023"/>
            <a:ext cx="5716524" cy="4077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B3866DC8-119B-C840-9E6D-C5088EDD5F03}"/>
              </a:ext>
            </a:extLst>
          </p:cNvPr>
          <p:cNvSpPr>
            <a:spLocks noGrp="1"/>
          </p:cNvSpPr>
          <p:nvPr>
            <p:ph sz="half" idx="11"/>
          </p:nvPr>
        </p:nvSpPr>
        <p:spPr>
          <a:xfrm>
            <a:off x="17948082" y="1288111"/>
            <a:ext cx="5715000" cy="488885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36336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D0342-AD54-614A-AB49-C1F366431F15}"/>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929186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058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9651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674357-B60C-C149-A1E9-A7F1C9A368C9}"/>
              </a:ext>
            </a:extLst>
          </p:cNvPr>
          <p:cNvSpPr>
            <a:spLocks noGrp="1"/>
          </p:cNvSpPr>
          <p:nvPr>
            <p:ph type="title"/>
          </p:nvPr>
        </p:nvSpPr>
        <p:spPr>
          <a:xfrm>
            <a:off x="304800" y="111318"/>
            <a:ext cx="11582400" cy="1089329"/>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82860E6D-44A5-1049-BCC8-D5011BF2A22E}"/>
              </a:ext>
            </a:extLst>
          </p:cNvPr>
          <p:cNvSpPr>
            <a:spLocks noGrp="1"/>
          </p:cNvSpPr>
          <p:nvPr>
            <p:ph type="body" idx="1"/>
          </p:nvPr>
        </p:nvSpPr>
        <p:spPr>
          <a:xfrm>
            <a:off x="304800" y="1288111"/>
            <a:ext cx="11582400" cy="488885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FC345E52-4CBE-2048-B153-D2E120A87AED}"/>
              </a:ext>
            </a:extLst>
          </p:cNvPr>
          <p:cNvPicPr>
            <a:picLocks noChangeAspect="1"/>
          </p:cNvPicPr>
          <p:nvPr userDrawn="1"/>
        </p:nvPicPr>
        <p:blipFill>
          <a:blip r:embed="rId11"/>
          <a:stretch>
            <a:fillRect/>
          </a:stretch>
        </p:blipFill>
        <p:spPr>
          <a:xfrm>
            <a:off x="0" y="6260592"/>
            <a:ext cx="12192000" cy="597408"/>
          </a:xfrm>
          <a:prstGeom prst="rect">
            <a:avLst/>
          </a:prstGeom>
        </p:spPr>
      </p:pic>
      <p:pic>
        <p:nvPicPr>
          <p:cNvPr id="9" name="Picture 8">
            <a:extLst>
              <a:ext uri="{FF2B5EF4-FFF2-40B4-BE49-F238E27FC236}">
                <a16:creationId xmlns:a16="http://schemas.microsoft.com/office/drawing/2014/main" id="{9A0D62B3-B52D-454C-A94E-B57C1B2F6667}"/>
              </a:ext>
            </a:extLst>
          </p:cNvPr>
          <p:cNvPicPr>
            <a:picLocks noChangeAspect="1"/>
          </p:cNvPicPr>
          <p:nvPr userDrawn="1"/>
        </p:nvPicPr>
        <p:blipFill rotWithShape="1">
          <a:blip r:embed="rId12"/>
          <a:srcRect l="1" r="1483" b="26188"/>
          <a:stretch/>
        </p:blipFill>
        <p:spPr>
          <a:xfrm>
            <a:off x="304800" y="6366967"/>
            <a:ext cx="1051560" cy="361756"/>
          </a:xfrm>
          <a:prstGeom prst="rect">
            <a:avLst/>
          </a:prstGeom>
        </p:spPr>
      </p:pic>
      <p:pic>
        <p:nvPicPr>
          <p:cNvPr id="10" name="Picture 9">
            <a:extLst>
              <a:ext uri="{FF2B5EF4-FFF2-40B4-BE49-F238E27FC236}">
                <a16:creationId xmlns:a16="http://schemas.microsoft.com/office/drawing/2014/main" id="{510508DF-FE3F-F64B-A263-869210D02488}"/>
              </a:ext>
            </a:extLst>
          </p:cNvPr>
          <p:cNvPicPr>
            <a:picLocks noChangeAspect="1"/>
          </p:cNvPicPr>
          <p:nvPr userDrawn="1"/>
        </p:nvPicPr>
        <p:blipFill>
          <a:blip r:embed="rId13"/>
          <a:stretch>
            <a:fillRect/>
          </a:stretch>
        </p:blipFill>
        <p:spPr>
          <a:xfrm>
            <a:off x="10557461" y="6402476"/>
            <a:ext cx="1329739" cy="290739"/>
          </a:xfrm>
          <a:prstGeom prst="rect">
            <a:avLst/>
          </a:prstGeom>
        </p:spPr>
      </p:pic>
    </p:spTree>
    <p:extLst>
      <p:ext uri="{BB962C8B-B14F-4D97-AF65-F5344CB8AC3E}">
        <p14:creationId xmlns:p14="http://schemas.microsoft.com/office/powerpoint/2010/main" val="40278767"/>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7" r:id="rId4"/>
    <p:sldLayoutId id="2147483652" r:id="rId5"/>
    <p:sldLayoutId id="2147483653" r:id="rId6"/>
    <p:sldLayoutId id="2147483654" r:id="rId7"/>
    <p:sldLayoutId id="2147483655" r:id="rId8"/>
    <p:sldLayoutId id="2147483658" r:id="rId9"/>
  </p:sldLayoutIdLst>
  <p:txStyles>
    <p:titleStyle>
      <a:lvl1pPr algn="ctr" defTabSz="914400" rtl="0" eaLnBrk="1" latinLnBrk="0" hangingPunct="1">
        <a:lnSpc>
          <a:spcPct val="90000"/>
        </a:lnSpc>
        <a:spcBef>
          <a:spcPct val="0"/>
        </a:spcBef>
        <a:buNone/>
        <a:defRPr sz="4400" b="0" i="0" kern="1200">
          <a:solidFill>
            <a:srgbClr val="EF462A"/>
          </a:solidFill>
          <a:latin typeface="Arial Narrow" panose="020B0604020202020204" pitchFamily="34" charset="0"/>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Clr>
          <a:srgbClr val="EF462A"/>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EF462A"/>
        </a:buClr>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EF462A"/>
        </a:buClr>
        <a:buFont typeface="Wingdings" pitchFamily="2" charset="2"/>
        <a:buChar char="Ø"/>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F462A"/>
        </a:buClr>
        <a:buFont typeface="Wingdings" pitchFamily="2" charset="2"/>
        <a:buChar char="ü"/>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F462A"/>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xml"/><Relationship Id="rId5" Type="http://schemas.openxmlformats.org/officeDocument/2006/relationships/image" Target="../media/image51.pn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xml"/><Relationship Id="rId5" Type="http://schemas.openxmlformats.org/officeDocument/2006/relationships/image" Target="../media/image63.png"/><Relationship Id="rId4" Type="http://schemas.openxmlformats.org/officeDocument/2006/relationships/image" Target="../media/image62.png"/></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4.png"/><Relationship Id="rId1" Type="http://schemas.openxmlformats.org/officeDocument/2006/relationships/slideLayout" Target="../slideLayouts/slideLayout5.xml"/><Relationship Id="rId4" Type="http://schemas.openxmlformats.org/officeDocument/2006/relationships/image" Target="../media/image65.png"/></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2.png"/><Relationship Id="rId1" Type="http://schemas.openxmlformats.org/officeDocument/2006/relationships/slideLayout" Target="../slideLayouts/slideLayout5.xml"/><Relationship Id="rId4" Type="http://schemas.openxmlformats.org/officeDocument/2006/relationships/image" Target="../media/image69.png"/></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3.png"/><Relationship Id="rId1" Type="http://schemas.openxmlformats.org/officeDocument/2006/relationships/slideLayout" Target="../slideLayouts/slideLayout5.xml"/><Relationship Id="rId4"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5.xml"/><Relationship Id="rId5" Type="http://schemas.openxmlformats.org/officeDocument/2006/relationships/image" Target="../media/image77.png"/><Relationship Id="rId4" Type="http://schemas.openxmlformats.org/officeDocument/2006/relationships/image" Target="../media/image76.png"/></Relationships>
</file>

<file path=ppt/slides/_rels/slide4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5.xml"/><Relationship Id="rId5" Type="http://schemas.openxmlformats.org/officeDocument/2006/relationships/image" Target="../media/image79.png"/><Relationship Id="rId4" Type="http://schemas.openxmlformats.org/officeDocument/2006/relationships/image" Target="../media/image7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6A54BF-FCC7-0141-B23A-1E1CC7012BC4}"/>
              </a:ext>
            </a:extLst>
          </p:cNvPr>
          <p:cNvPicPr>
            <a:picLocks noChangeAspect="1"/>
          </p:cNvPicPr>
          <p:nvPr/>
        </p:nvPicPr>
        <p:blipFill>
          <a:blip r:embed="rId2"/>
          <a:stretch>
            <a:fillRect/>
          </a:stretch>
        </p:blipFill>
        <p:spPr>
          <a:xfrm>
            <a:off x="2323605" y="1696863"/>
            <a:ext cx="7544790" cy="3464274"/>
          </a:xfrm>
          <a:prstGeom prst="rect">
            <a:avLst/>
          </a:prstGeom>
        </p:spPr>
      </p:pic>
    </p:spTree>
    <p:extLst>
      <p:ext uri="{BB962C8B-B14F-4D97-AF65-F5344CB8AC3E}">
        <p14:creationId xmlns:p14="http://schemas.microsoft.com/office/powerpoint/2010/main" val="2780435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Navigation in the </a:t>
            </a:r>
            <a:r>
              <a:rPr lang="en-US" dirty="0" err="1"/>
              <a:t>ONESolution</a:t>
            </a:r>
            <a:r>
              <a:rPr lang="en-US" dirty="0"/>
              <a:t> Workspaces</a:t>
            </a:r>
          </a:p>
        </p:txBody>
      </p:sp>
      <p:sp>
        <p:nvSpPr>
          <p:cNvPr id="3" name="Content Placeholder 2"/>
          <p:cNvSpPr>
            <a:spLocks noGrp="1"/>
          </p:cNvSpPr>
          <p:nvPr>
            <p:ph sz="half" idx="1"/>
          </p:nvPr>
        </p:nvSpPr>
        <p:spPr>
          <a:xfrm>
            <a:off x="304799" y="1288111"/>
            <a:ext cx="8870373" cy="4888852"/>
          </a:xfrm>
        </p:spPr>
        <p:txBody>
          <a:bodyPr/>
          <a:lstStyle/>
          <a:p>
            <a:r>
              <a:rPr lang="en-US" dirty="0" smtClean="0"/>
              <a:t>Accessing Screen-Specific Help</a:t>
            </a:r>
          </a:p>
          <a:p>
            <a:pPr lvl="1"/>
            <a:r>
              <a:rPr lang="en-US" dirty="0" smtClean="0"/>
              <a:t>Each screen has one or more screen-specific Help documents available for it.</a:t>
            </a:r>
          </a:p>
          <a:p>
            <a:pPr lvl="1"/>
            <a:r>
              <a:rPr lang="en-US" dirty="0" smtClean="0"/>
              <a:t>The Help documents are accessed using the Help button located in the top right corner of the screen. </a:t>
            </a:r>
          </a:p>
          <a:p>
            <a:pPr lvl="2"/>
            <a:r>
              <a:rPr lang="en-US" dirty="0"/>
              <a:t>If a single document is available, it will open in a web page for viewing when the Help button is clicked.</a:t>
            </a:r>
          </a:p>
          <a:p>
            <a:pPr lvl="2"/>
            <a:r>
              <a:rPr lang="en-US" dirty="0" smtClean="0"/>
              <a:t>If multiple documents are available, the button will display a down-arrow symbol and will display a list of available documents when clicked.</a:t>
            </a:r>
          </a:p>
          <a:p>
            <a:pPr lvl="2"/>
            <a:r>
              <a:rPr lang="en-US" dirty="0" smtClean="0"/>
              <a:t>Click on the desired document title in the drop-down list to open that document in a web page for viewing.</a:t>
            </a:r>
          </a:p>
          <a:p>
            <a:pPr lvl="2"/>
            <a:r>
              <a:rPr lang="en-US" dirty="0" smtClean="0"/>
              <a:t>Help documents may contain links to other related topics. When clicked, the link will open a web page containing the related topic.</a:t>
            </a:r>
            <a:endParaRPr lang="en-US" dirty="0"/>
          </a:p>
        </p:txBody>
      </p:sp>
      <p:pic>
        <p:nvPicPr>
          <p:cNvPr id="6" name="Content Placeholder 5"/>
          <p:cNvPicPr>
            <a:picLocks noGrp="1" noChangeAspect="1"/>
          </p:cNvPicPr>
          <p:nvPr>
            <p:ph sz="half" idx="2"/>
          </p:nvPr>
        </p:nvPicPr>
        <p:blipFill>
          <a:blip r:embed="rId2"/>
          <a:stretch>
            <a:fillRect/>
          </a:stretch>
        </p:blipFill>
        <p:spPr>
          <a:xfrm>
            <a:off x="9414439" y="2989483"/>
            <a:ext cx="2438740" cy="1486107"/>
          </a:xfrm>
          <a:prstGeom prst="rect">
            <a:avLst/>
          </a:prstGeom>
        </p:spPr>
      </p:pic>
      <p:pic>
        <p:nvPicPr>
          <p:cNvPr id="7" name="Picture 6"/>
          <p:cNvPicPr>
            <a:picLocks noChangeAspect="1"/>
          </p:cNvPicPr>
          <p:nvPr/>
        </p:nvPicPr>
        <p:blipFill>
          <a:blip r:embed="rId3"/>
          <a:stretch>
            <a:fillRect/>
          </a:stretch>
        </p:blipFill>
        <p:spPr>
          <a:xfrm>
            <a:off x="9352518" y="5175050"/>
            <a:ext cx="2381582" cy="809738"/>
          </a:xfrm>
          <a:prstGeom prst="rect">
            <a:avLst/>
          </a:prstGeom>
        </p:spPr>
      </p:pic>
      <p:cxnSp>
        <p:nvCxnSpPr>
          <p:cNvPr id="9" name="Straight Arrow Connector 8"/>
          <p:cNvCxnSpPr/>
          <p:nvPr/>
        </p:nvCxnSpPr>
        <p:spPr>
          <a:xfrm flipV="1">
            <a:off x="9029701" y="3296959"/>
            <a:ext cx="2441863" cy="6672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8759536" y="4088926"/>
            <a:ext cx="852055" cy="7063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4"/>
          <a:stretch>
            <a:fillRect/>
          </a:stretch>
        </p:blipFill>
        <p:spPr>
          <a:xfrm>
            <a:off x="9414439" y="1953183"/>
            <a:ext cx="2257740" cy="571580"/>
          </a:xfrm>
          <a:prstGeom prst="rect">
            <a:avLst/>
          </a:prstGeom>
        </p:spPr>
      </p:pic>
      <p:cxnSp>
        <p:nvCxnSpPr>
          <p:cNvPr id="15" name="Straight Arrow Connector 14"/>
          <p:cNvCxnSpPr/>
          <p:nvPr/>
        </p:nvCxnSpPr>
        <p:spPr>
          <a:xfrm flipV="1">
            <a:off x="8853055" y="2306782"/>
            <a:ext cx="1527463" cy="2907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759536" y="5494700"/>
            <a:ext cx="852055" cy="803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676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Navigation in the </a:t>
            </a:r>
            <a:r>
              <a:rPr lang="en-US" dirty="0" err="1"/>
              <a:t>ONESolution</a:t>
            </a:r>
            <a:r>
              <a:rPr lang="en-US" dirty="0"/>
              <a:t> Workspaces</a:t>
            </a:r>
          </a:p>
        </p:txBody>
      </p:sp>
      <p:sp>
        <p:nvSpPr>
          <p:cNvPr id="3" name="Content Placeholder 2"/>
          <p:cNvSpPr>
            <a:spLocks noGrp="1"/>
          </p:cNvSpPr>
          <p:nvPr>
            <p:ph sz="half" idx="1"/>
          </p:nvPr>
        </p:nvSpPr>
        <p:spPr>
          <a:xfrm>
            <a:off x="304800" y="1288111"/>
            <a:ext cx="8797636" cy="4888852"/>
          </a:xfrm>
        </p:spPr>
        <p:txBody>
          <a:bodyPr/>
          <a:lstStyle/>
          <a:p>
            <a:r>
              <a:rPr lang="en-US" dirty="0" smtClean="0"/>
              <a:t>User drop-down Menu</a:t>
            </a:r>
          </a:p>
          <a:p>
            <a:pPr lvl="1"/>
            <a:r>
              <a:rPr lang="en-US" dirty="0"/>
              <a:t>The user menu is located in the top-right corner of the banner. The menu is indicated by a circle icon containing your initials.</a:t>
            </a:r>
            <a:endParaRPr lang="en-US" dirty="0" smtClean="0"/>
          </a:p>
          <a:p>
            <a:pPr lvl="1"/>
            <a:r>
              <a:rPr lang="en-US" dirty="0" smtClean="0"/>
              <a:t>This </a:t>
            </a:r>
            <a:r>
              <a:rPr lang="en-US" dirty="0"/>
              <a:t>is where you can view your profile information, view your notifications, change your password (if permitted), and sign out of Workspaces. </a:t>
            </a:r>
            <a:endParaRPr lang="en-US" dirty="0" smtClean="0"/>
          </a:p>
          <a:p>
            <a:pPr lvl="2"/>
            <a:r>
              <a:rPr lang="en-US" b="1" dirty="0"/>
              <a:t>Note</a:t>
            </a:r>
            <a:r>
              <a:rPr lang="en-US" dirty="0"/>
              <a:t>: A number appears above your initials and on the Notifications line if you have unread notifications</a:t>
            </a:r>
            <a:r>
              <a:rPr lang="en-US" dirty="0" smtClean="0"/>
              <a:t>.</a:t>
            </a:r>
          </a:p>
        </p:txBody>
      </p:sp>
      <p:pic>
        <p:nvPicPr>
          <p:cNvPr id="5" name="Content Placeholder 4"/>
          <p:cNvPicPr>
            <a:picLocks noGrp="1" noChangeAspect="1"/>
          </p:cNvPicPr>
          <p:nvPr>
            <p:ph sz="half" idx="2"/>
          </p:nvPr>
        </p:nvPicPr>
        <p:blipFill>
          <a:blip r:embed="rId2"/>
          <a:stretch>
            <a:fillRect/>
          </a:stretch>
        </p:blipFill>
        <p:spPr>
          <a:xfrm>
            <a:off x="9305565" y="1200647"/>
            <a:ext cx="2581635" cy="2715004"/>
          </a:xfrm>
          <a:prstGeom prst="rect">
            <a:avLst/>
          </a:prstGeom>
        </p:spPr>
      </p:pic>
    </p:spTree>
    <p:extLst>
      <p:ext uri="{BB962C8B-B14F-4D97-AF65-F5344CB8AC3E}">
        <p14:creationId xmlns:p14="http://schemas.microsoft.com/office/powerpoint/2010/main" val="4158924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Navigation in the </a:t>
            </a:r>
            <a:r>
              <a:rPr lang="en-US" dirty="0" err="1"/>
              <a:t>ONESolution</a:t>
            </a:r>
            <a:r>
              <a:rPr lang="en-US" dirty="0"/>
              <a:t> Workspaces</a:t>
            </a:r>
          </a:p>
        </p:txBody>
      </p:sp>
      <p:sp>
        <p:nvSpPr>
          <p:cNvPr id="3" name="Content Placeholder 2"/>
          <p:cNvSpPr>
            <a:spLocks noGrp="1"/>
          </p:cNvSpPr>
          <p:nvPr>
            <p:ph sz="half" idx="1"/>
          </p:nvPr>
        </p:nvSpPr>
        <p:spPr>
          <a:xfrm>
            <a:off x="304800" y="1288111"/>
            <a:ext cx="10920730" cy="2608480"/>
          </a:xfrm>
        </p:spPr>
        <p:txBody>
          <a:bodyPr>
            <a:normAutofit fontScale="77500" lnSpcReduction="20000"/>
          </a:bodyPr>
          <a:lstStyle/>
          <a:p>
            <a:r>
              <a:rPr lang="en-US" dirty="0"/>
              <a:t>Viewing your user profile</a:t>
            </a:r>
          </a:p>
          <a:p>
            <a:pPr lvl="1"/>
            <a:r>
              <a:rPr lang="en-US" dirty="0"/>
              <a:t>Click the drop-down arrow next to your initials in the banner.</a:t>
            </a:r>
          </a:p>
          <a:p>
            <a:pPr lvl="1"/>
            <a:r>
              <a:rPr lang="en-US" dirty="0"/>
              <a:t>Click </a:t>
            </a:r>
            <a:r>
              <a:rPr lang="en-US" b="1" dirty="0"/>
              <a:t>View Profile</a:t>
            </a:r>
            <a:r>
              <a:rPr lang="en-US" dirty="0"/>
              <a:t> to display your profile information. The profile page opens in a new tab. The User Profile page contains the following items:</a:t>
            </a:r>
          </a:p>
          <a:p>
            <a:pPr lvl="2"/>
            <a:r>
              <a:rPr lang="en-US" dirty="0"/>
              <a:t>User Name - Displays your complete domain and user name as configured within the environment.</a:t>
            </a:r>
          </a:p>
          <a:p>
            <a:pPr lvl="2"/>
            <a:r>
              <a:rPr lang="en-US" dirty="0"/>
              <a:t>Full Name - Displays your full name as configured within the environment.</a:t>
            </a:r>
          </a:p>
          <a:p>
            <a:pPr lvl="2"/>
            <a:r>
              <a:rPr lang="en-US" dirty="0"/>
              <a:t>Environment - Displays the environment name that you are currently logged into.</a:t>
            </a:r>
          </a:p>
          <a:p>
            <a:pPr lvl="2"/>
            <a:r>
              <a:rPr lang="en-US" dirty="0"/>
              <a:t>Session ID - Displays the session identification token for the current session.</a:t>
            </a:r>
          </a:p>
          <a:p>
            <a:pPr lvl="2"/>
            <a:r>
              <a:rPr lang="en-US" dirty="0"/>
              <a:t>Change Password - Allows you to change your password.</a:t>
            </a:r>
          </a:p>
          <a:p>
            <a:pPr lvl="1"/>
            <a:r>
              <a:rPr lang="en-US" b="1" dirty="0"/>
              <a:t>Note</a:t>
            </a:r>
            <a:r>
              <a:rPr lang="en-US" dirty="0"/>
              <a:t>: The </a:t>
            </a:r>
            <a:r>
              <a:rPr lang="en-US" b="1" dirty="0"/>
              <a:t>View Profile</a:t>
            </a:r>
            <a:r>
              <a:rPr lang="en-US" dirty="0"/>
              <a:t> button is controlled by navigation security settings.</a:t>
            </a:r>
          </a:p>
          <a:p>
            <a:endParaRPr lang="en-US" dirty="0"/>
          </a:p>
        </p:txBody>
      </p:sp>
      <p:pic>
        <p:nvPicPr>
          <p:cNvPr id="5" name="Content Placeholder 4"/>
          <p:cNvPicPr>
            <a:picLocks noGrp="1" noChangeAspect="1"/>
          </p:cNvPicPr>
          <p:nvPr>
            <p:ph sz="half" idx="2"/>
          </p:nvPr>
        </p:nvPicPr>
        <p:blipFill>
          <a:blip r:embed="rId2"/>
          <a:stretch>
            <a:fillRect/>
          </a:stretch>
        </p:blipFill>
        <p:spPr>
          <a:xfrm>
            <a:off x="1496291" y="3997267"/>
            <a:ext cx="2171700" cy="2267159"/>
          </a:xfrm>
          <a:prstGeom prst="rect">
            <a:avLst/>
          </a:prstGeom>
        </p:spPr>
      </p:pic>
      <p:pic>
        <p:nvPicPr>
          <p:cNvPr id="6" name="Picture 5"/>
          <p:cNvPicPr>
            <a:picLocks noChangeAspect="1"/>
          </p:cNvPicPr>
          <p:nvPr/>
        </p:nvPicPr>
        <p:blipFill>
          <a:blip r:embed="rId3"/>
          <a:stretch>
            <a:fillRect/>
          </a:stretch>
        </p:blipFill>
        <p:spPr>
          <a:xfrm>
            <a:off x="4080783" y="3975355"/>
            <a:ext cx="7144747" cy="2267266"/>
          </a:xfrm>
          <a:prstGeom prst="rect">
            <a:avLst/>
          </a:prstGeom>
        </p:spPr>
      </p:pic>
    </p:spTree>
    <p:extLst>
      <p:ext uri="{BB962C8B-B14F-4D97-AF65-F5344CB8AC3E}">
        <p14:creationId xmlns:p14="http://schemas.microsoft.com/office/powerpoint/2010/main" val="1373623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Navigation in the </a:t>
            </a:r>
            <a:r>
              <a:rPr lang="en-US" dirty="0" err="1"/>
              <a:t>ONESolution</a:t>
            </a:r>
            <a:r>
              <a:rPr lang="en-US" dirty="0"/>
              <a:t> Workspaces</a:t>
            </a:r>
          </a:p>
        </p:txBody>
      </p:sp>
      <p:sp>
        <p:nvSpPr>
          <p:cNvPr id="3" name="Content Placeholder 2"/>
          <p:cNvSpPr>
            <a:spLocks noGrp="1"/>
          </p:cNvSpPr>
          <p:nvPr>
            <p:ph sz="half" idx="1"/>
          </p:nvPr>
        </p:nvSpPr>
        <p:spPr>
          <a:xfrm>
            <a:off x="304800" y="1288111"/>
            <a:ext cx="8226136" cy="4888852"/>
          </a:xfrm>
        </p:spPr>
        <p:txBody>
          <a:bodyPr>
            <a:normAutofit fontScale="92500"/>
          </a:bodyPr>
          <a:lstStyle/>
          <a:p>
            <a:r>
              <a:rPr lang="en-US" dirty="0"/>
              <a:t>Changing your password</a:t>
            </a:r>
            <a:endParaRPr lang="en-US" dirty="0" smtClean="0"/>
          </a:p>
          <a:p>
            <a:pPr lvl="1"/>
            <a:r>
              <a:rPr lang="en-US" dirty="0" smtClean="0"/>
              <a:t>Depending </a:t>
            </a:r>
            <a:r>
              <a:rPr lang="en-US" dirty="0"/>
              <a:t>on the type of network user account you have, you may be able to change your password through the User Profile screen. If this feature is active, the Change Password link appears below your </a:t>
            </a:r>
            <a:r>
              <a:rPr lang="en-US" dirty="0" smtClean="0"/>
              <a:t>initials</a:t>
            </a:r>
          </a:p>
          <a:p>
            <a:pPr lvl="2"/>
            <a:r>
              <a:rPr lang="en-US" dirty="0"/>
              <a:t>Click View Profile to display your profile information. The profile page opens in a new tab.</a:t>
            </a:r>
          </a:p>
          <a:p>
            <a:pPr lvl="2"/>
            <a:r>
              <a:rPr lang="en-US" dirty="0"/>
              <a:t>Click Change Password in the User Profile window</a:t>
            </a:r>
            <a:r>
              <a:rPr lang="en-US" dirty="0" smtClean="0"/>
              <a:t>.</a:t>
            </a:r>
          </a:p>
          <a:p>
            <a:pPr lvl="2"/>
            <a:r>
              <a:rPr lang="en-US" dirty="0"/>
              <a:t>Type your user name in the Username field.</a:t>
            </a:r>
          </a:p>
          <a:p>
            <a:pPr lvl="2"/>
            <a:r>
              <a:rPr lang="en-US" dirty="0"/>
              <a:t>Type your current password in the Old Password field.</a:t>
            </a:r>
          </a:p>
          <a:p>
            <a:pPr lvl="2"/>
            <a:r>
              <a:rPr lang="en-US" dirty="0"/>
              <a:t>Type your new password in the New Password field.</a:t>
            </a:r>
          </a:p>
          <a:p>
            <a:pPr lvl="2"/>
            <a:r>
              <a:rPr lang="en-US" dirty="0"/>
              <a:t>Retype your new password in the Confirm Password field.</a:t>
            </a:r>
          </a:p>
          <a:p>
            <a:pPr lvl="2"/>
            <a:r>
              <a:rPr lang="en-US" dirty="0"/>
              <a:t>If you decide not to change your password at this time, click Cancel to close the Change Password window.</a:t>
            </a:r>
          </a:p>
          <a:p>
            <a:pPr lvl="2"/>
            <a:r>
              <a:rPr lang="en-US" dirty="0"/>
              <a:t>Click Submit to change your </a:t>
            </a:r>
            <a:r>
              <a:rPr lang="en-US" dirty="0" smtClean="0"/>
              <a:t>password</a:t>
            </a:r>
            <a:r>
              <a:rPr lang="en-US" dirty="0"/>
              <a:t>.</a:t>
            </a:r>
          </a:p>
          <a:p>
            <a:pPr lvl="2"/>
            <a:endParaRPr lang="en-US" dirty="0"/>
          </a:p>
        </p:txBody>
      </p:sp>
      <p:pic>
        <p:nvPicPr>
          <p:cNvPr id="5" name="Content Placeholder 4"/>
          <p:cNvPicPr>
            <a:picLocks noGrp="1" noChangeAspect="1"/>
          </p:cNvPicPr>
          <p:nvPr>
            <p:ph sz="half" idx="2"/>
          </p:nvPr>
        </p:nvPicPr>
        <p:blipFill>
          <a:blip r:embed="rId2"/>
          <a:stretch>
            <a:fillRect/>
          </a:stretch>
        </p:blipFill>
        <p:spPr>
          <a:xfrm>
            <a:off x="8695880" y="1200647"/>
            <a:ext cx="1743318" cy="457264"/>
          </a:xfrm>
          <a:prstGeom prst="rect">
            <a:avLst/>
          </a:prstGeom>
        </p:spPr>
      </p:pic>
      <p:pic>
        <p:nvPicPr>
          <p:cNvPr id="6" name="Picture 5"/>
          <p:cNvPicPr>
            <a:picLocks noChangeAspect="1"/>
          </p:cNvPicPr>
          <p:nvPr/>
        </p:nvPicPr>
        <p:blipFill>
          <a:blip r:embed="rId3"/>
          <a:stretch>
            <a:fillRect/>
          </a:stretch>
        </p:blipFill>
        <p:spPr>
          <a:xfrm>
            <a:off x="8695880" y="1689139"/>
            <a:ext cx="3191320" cy="4086795"/>
          </a:xfrm>
          <a:prstGeom prst="rect">
            <a:avLst/>
          </a:prstGeom>
        </p:spPr>
      </p:pic>
      <p:cxnSp>
        <p:nvCxnSpPr>
          <p:cNvPr id="8" name="Straight Arrow Connector 7"/>
          <p:cNvCxnSpPr/>
          <p:nvPr/>
        </p:nvCxnSpPr>
        <p:spPr>
          <a:xfrm flipV="1">
            <a:off x="7928264" y="1548247"/>
            <a:ext cx="872836" cy="83127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732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Navigation in the </a:t>
            </a:r>
            <a:r>
              <a:rPr lang="en-US" dirty="0" err="1"/>
              <a:t>ONESolution</a:t>
            </a:r>
            <a:r>
              <a:rPr lang="en-US" dirty="0"/>
              <a:t> Workspaces</a:t>
            </a:r>
          </a:p>
        </p:txBody>
      </p:sp>
      <p:sp>
        <p:nvSpPr>
          <p:cNvPr id="3" name="Content Placeholder 2"/>
          <p:cNvSpPr>
            <a:spLocks noGrp="1"/>
          </p:cNvSpPr>
          <p:nvPr>
            <p:ph sz="half" idx="1"/>
          </p:nvPr>
        </p:nvSpPr>
        <p:spPr>
          <a:xfrm>
            <a:off x="304800" y="1288111"/>
            <a:ext cx="7311736" cy="4888852"/>
          </a:xfrm>
        </p:spPr>
        <p:txBody>
          <a:bodyPr>
            <a:normAutofit/>
          </a:bodyPr>
          <a:lstStyle/>
          <a:p>
            <a:r>
              <a:rPr lang="en-US" dirty="0"/>
              <a:t>Viewing your notifications</a:t>
            </a:r>
          </a:p>
          <a:p>
            <a:pPr lvl="1"/>
            <a:r>
              <a:rPr lang="en-US" dirty="0"/>
              <a:t>Click Notifications in the user menu to display your notifications. </a:t>
            </a:r>
            <a:endParaRPr lang="en-US" dirty="0" smtClean="0"/>
          </a:p>
          <a:p>
            <a:pPr lvl="1"/>
            <a:r>
              <a:rPr lang="en-US" dirty="0" smtClean="0"/>
              <a:t>The </a:t>
            </a:r>
            <a:r>
              <a:rPr lang="en-US" dirty="0"/>
              <a:t>notifications page opens in a new tab.</a:t>
            </a:r>
          </a:p>
          <a:p>
            <a:pPr lvl="2"/>
            <a:r>
              <a:rPr lang="en-US" dirty="0"/>
              <a:t>Note: If you have unread notifications, a number appears to the right of the Notifications link indicating the number of unread notifications.</a:t>
            </a:r>
          </a:p>
          <a:p>
            <a:pPr lvl="1"/>
            <a:r>
              <a:rPr lang="en-US" dirty="0"/>
              <a:t>The Notifications viewer displays your notifications</a:t>
            </a:r>
            <a:r>
              <a:rPr lang="en-US" dirty="0" smtClean="0"/>
              <a:t>.</a:t>
            </a:r>
          </a:p>
          <a:p>
            <a:pPr lvl="2"/>
            <a:r>
              <a:rPr lang="en-US" dirty="0" smtClean="0"/>
              <a:t>If no notifications are available a message will be displayed such as the one indicated in the image to the right.</a:t>
            </a:r>
          </a:p>
          <a:p>
            <a:pPr lvl="2"/>
            <a:r>
              <a:rPr lang="en-US" dirty="0" smtClean="0"/>
              <a:t>If notifications are available, the notification message will be displayed in this area on the new tab.</a:t>
            </a:r>
            <a:endParaRPr lang="en-US" dirty="0"/>
          </a:p>
        </p:txBody>
      </p:sp>
      <p:pic>
        <p:nvPicPr>
          <p:cNvPr id="5" name="Content Placeholder 4"/>
          <p:cNvPicPr>
            <a:picLocks noGrp="1" noChangeAspect="1"/>
          </p:cNvPicPr>
          <p:nvPr>
            <p:ph sz="half" idx="2"/>
          </p:nvPr>
        </p:nvPicPr>
        <p:blipFill>
          <a:blip r:embed="rId2"/>
          <a:stretch>
            <a:fillRect/>
          </a:stretch>
        </p:blipFill>
        <p:spPr>
          <a:xfrm>
            <a:off x="7857563" y="1225404"/>
            <a:ext cx="2610214" cy="2686425"/>
          </a:xfrm>
          <a:prstGeom prst="rect">
            <a:avLst/>
          </a:prstGeom>
        </p:spPr>
      </p:pic>
      <p:pic>
        <p:nvPicPr>
          <p:cNvPr id="6" name="Picture 5"/>
          <p:cNvPicPr>
            <a:picLocks noChangeAspect="1"/>
          </p:cNvPicPr>
          <p:nvPr/>
        </p:nvPicPr>
        <p:blipFill>
          <a:blip r:embed="rId3"/>
          <a:stretch>
            <a:fillRect/>
          </a:stretch>
        </p:blipFill>
        <p:spPr>
          <a:xfrm>
            <a:off x="7857563" y="4091080"/>
            <a:ext cx="4029637" cy="1324160"/>
          </a:xfrm>
          <a:prstGeom prst="rect">
            <a:avLst/>
          </a:prstGeom>
        </p:spPr>
      </p:pic>
      <p:cxnSp>
        <p:nvCxnSpPr>
          <p:cNvPr id="8" name="Straight Arrow Connector 7"/>
          <p:cNvCxnSpPr/>
          <p:nvPr/>
        </p:nvCxnSpPr>
        <p:spPr>
          <a:xfrm>
            <a:off x="7315200" y="2005445"/>
            <a:ext cx="893618" cy="10287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315200" y="4852555"/>
            <a:ext cx="706582" cy="623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616536" y="5039591"/>
            <a:ext cx="509155" cy="5195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421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Navigation in the </a:t>
            </a:r>
            <a:r>
              <a:rPr lang="en-US" dirty="0" err="1"/>
              <a:t>ONESolution</a:t>
            </a:r>
            <a:r>
              <a:rPr lang="en-US" dirty="0"/>
              <a:t> Workspaces</a:t>
            </a:r>
          </a:p>
        </p:txBody>
      </p:sp>
      <p:pic>
        <p:nvPicPr>
          <p:cNvPr id="5" name="Content Placeholder 4"/>
          <p:cNvPicPr>
            <a:picLocks noGrp="1" noChangeAspect="1"/>
          </p:cNvPicPr>
          <p:nvPr>
            <p:ph sz="half" idx="1"/>
          </p:nvPr>
        </p:nvPicPr>
        <p:blipFill>
          <a:blip r:embed="rId2"/>
          <a:stretch>
            <a:fillRect/>
          </a:stretch>
        </p:blipFill>
        <p:spPr>
          <a:xfrm>
            <a:off x="304800" y="1288111"/>
            <a:ext cx="1525278" cy="4889500"/>
          </a:xfrm>
          <a:prstGeom prst="rect">
            <a:avLst/>
          </a:prstGeom>
        </p:spPr>
      </p:pic>
      <p:sp>
        <p:nvSpPr>
          <p:cNvPr id="4" name="Content Placeholder 3"/>
          <p:cNvSpPr>
            <a:spLocks noGrp="1"/>
          </p:cNvSpPr>
          <p:nvPr>
            <p:ph sz="half" idx="2"/>
          </p:nvPr>
        </p:nvSpPr>
        <p:spPr>
          <a:xfrm>
            <a:off x="1974274" y="1288111"/>
            <a:ext cx="9912926" cy="4888851"/>
          </a:xfrm>
        </p:spPr>
        <p:txBody>
          <a:bodyPr/>
          <a:lstStyle/>
          <a:p>
            <a:r>
              <a:rPr lang="en-US" dirty="0"/>
              <a:t>Navigation </a:t>
            </a:r>
            <a:r>
              <a:rPr lang="en-US" dirty="0" smtClean="0"/>
              <a:t>panel - The </a:t>
            </a:r>
            <a:r>
              <a:rPr lang="en-US" dirty="0"/>
              <a:t>Navigation</a:t>
            </a:r>
            <a:r>
              <a:rPr lang="en-US" b="1" dirty="0"/>
              <a:t> </a:t>
            </a:r>
            <a:r>
              <a:rPr lang="en-US" dirty="0"/>
              <a:t>panel located on the left side the page displays the following:</a:t>
            </a:r>
          </a:p>
          <a:p>
            <a:pPr lvl="1"/>
            <a:r>
              <a:rPr lang="en-US" dirty="0" smtClean="0"/>
              <a:t>Workspaces </a:t>
            </a:r>
            <a:r>
              <a:rPr lang="en-US" dirty="0"/>
              <a:t>node - Displays a list of workspaces assigned to you.</a:t>
            </a:r>
          </a:p>
          <a:p>
            <a:pPr lvl="1"/>
            <a:r>
              <a:rPr lang="en-US" dirty="0"/>
              <a:t>Task Center node - Displays a list of task centers assigned to you.</a:t>
            </a:r>
          </a:p>
          <a:p>
            <a:pPr lvl="1"/>
            <a:r>
              <a:rPr lang="en-US" dirty="0" smtClean="0"/>
              <a:t>Main </a:t>
            </a:r>
            <a:r>
              <a:rPr lang="en-US" dirty="0"/>
              <a:t>menu node - Displays the component modules based on your application</a:t>
            </a:r>
            <a:r>
              <a:rPr lang="en-US" dirty="0" smtClean="0"/>
              <a:t>.</a:t>
            </a:r>
            <a:endParaRPr lang="en-US" dirty="0"/>
          </a:p>
        </p:txBody>
      </p:sp>
      <p:cxnSp>
        <p:nvCxnSpPr>
          <p:cNvPr id="7" name="Straight Arrow Connector 6"/>
          <p:cNvCxnSpPr/>
          <p:nvPr/>
        </p:nvCxnSpPr>
        <p:spPr>
          <a:xfrm flipH="1" flipV="1">
            <a:off x="1745673" y="1600200"/>
            <a:ext cx="716972" cy="7169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1298865" y="1891145"/>
            <a:ext cx="1278080" cy="7689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204573" y="3158836"/>
            <a:ext cx="1258072" cy="935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1298864" y="2182091"/>
            <a:ext cx="1278081" cy="4779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1745673" y="2493818"/>
            <a:ext cx="831272" cy="1662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672936" y="2660073"/>
            <a:ext cx="90400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332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Navigation in the </a:t>
            </a:r>
            <a:r>
              <a:rPr lang="en-US" dirty="0" err="1"/>
              <a:t>ONESolution</a:t>
            </a:r>
            <a:r>
              <a:rPr lang="en-US" dirty="0"/>
              <a:t> Workspaces</a:t>
            </a:r>
          </a:p>
        </p:txBody>
      </p:sp>
      <p:sp>
        <p:nvSpPr>
          <p:cNvPr id="3" name="Content Placeholder 2"/>
          <p:cNvSpPr>
            <a:spLocks noGrp="1"/>
          </p:cNvSpPr>
          <p:nvPr>
            <p:ph sz="half" idx="1"/>
          </p:nvPr>
        </p:nvSpPr>
        <p:spPr>
          <a:xfrm>
            <a:off x="2809009" y="1288111"/>
            <a:ext cx="9078191" cy="2026589"/>
          </a:xfrm>
        </p:spPr>
        <p:txBody>
          <a:bodyPr/>
          <a:lstStyle/>
          <a:p>
            <a:r>
              <a:rPr lang="en-US" dirty="0" smtClean="0"/>
              <a:t>Workspaces Node</a:t>
            </a:r>
          </a:p>
          <a:p>
            <a:pPr lvl="1"/>
            <a:r>
              <a:rPr lang="en-US" dirty="0" smtClean="0"/>
              <a:t>The Workspaces Node contains a drop-down list of available workspaces.</a:t>
            </a:r>
          </a:p>
          <a:p>
            <a:pPr lvl="1"/>
            <a:r>
              <a:rPr lang="en-US" dirty="0" smtClean="0"/>
              <a:t>When a workspace is selected from the list, the Task Nodes of that workspace are loaded into the screen.</a:t>
            </a:r>
            <a:endParaRPr lang="en-US" dirty="0"/>
          </a:p>
        </p:txBody>
      </p:sp>
      <p:pic>
        <p:nvPicPr>
          <p:cNvPr id="5" name="Content Placeholder 4"/>
          <p:cNvPicPr>
            <a:picLocks noGrp="1" noChangeAspect="1"/>
          </p:cNvPicPr>
          <p:nvPr>
            <p:ph sz="half" idx="2"/>
          </p:nvPr>
        </p:nvPicPr>
        <p:blipFill>
          <a:blip r:embed="rId2"/>
          <a:stretch>
            <a:fillRect/>
          </a:stretch>
        </p:blipFill>
        <p:spPr>
          <a:xfrm>
            <a:off x="304800" y="1288111"/>
            <a:ext cx="2381582" cy="4439270"/>
          </a:xfrm>
          <a:prstGeom prst="rect">
            <a:avLst/>
          </a:prstGeom>
        </p:spPr>
      </p:pic>
      <p:pic>
        <p:nvPicPr>
          <p:cNvPr id="7" name="Picture 6"/>
          <p:cNvPicPr>
            <a:picLocks noChangeAspect="1"/>
          </p:cNvPicPr>
          <p:nvPr/>
        </p:nvPicPr>
        <p:blipFill>
          <a:blip r:embed="rId3"/>
          <a:stretch>
            <a:fillRect/>
          </a:stretch>
        </p:blipFill>
        <p:spPr>
          <a:xfrm>
            <a:off x="2809009" y="3402165"/>
            <a:ext cx="8662555" cy="2628810"/>
          </a:xfrm>
          <a:prstGeom prst="rect">
            <a:avLst/>
          </a:prstGeom>
        </p:spPr>
      </p:pic>
      <p:cxnSp>
        <p:nvCxnSpPr>
          <p:cNvPr id="9" name="Straight Arrow Connector 8"/>
          <p:cNvCxnSpPr/>
          <p:nvPr/>
        </p:nvCxnSpPr>
        <p:spPr>
          <a:xfrm>
            <a:off x="2161309" y="2317173"/>
            <a:ext cx="966355" cy="11845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04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Navigation in the </a:t>
            </a:r>
            <a:r>
              <a:rPr lang="en-US" dirty="0" err="1"/>
              <a:t>ONESolution</a:t>
            </a:r>
            <a:r>
              <a:rPr lang="en-US" dirty="0"/>
              <a:t> Workspaces</a:t>
            </a:r>
          </a:p>
        </p:txBody>
      </p:sp>
      <p:sp>
        <p:nvSpPr>
          <p:cNvPr id="3" name="Content Placeholder 2"/>
          <p:cNvSpPr>
            <a:spLocks noGrp="1"/>
          </p:cNvSpPr>
          <p:nvPr>
            <p:ph sz="half" idx="1"/>
          </p:nvPr>
        </p:nvSpPr>
        <p:spPr>
          <a:xfrm>
            <a:off x="304800" y="1221067"/>
            <a:ext cx="11582400" cy="2176760"/>
          </a:xfrm>
        </p:spPr>
        <p:txBody>
          <a:bodyPr/>
          <a:lstStyle/>
          <a:p>
            <a:r>
              <a:rPr lang="en-US" dirty="0" smtClean="0"/>
              <a:t>Task Nodes</a:t>
            </a:r>
          </a:p>
          <a:p>
            <a:pPr lvl="1"/>
            <a:r>
              <a:rPr lang="en-US" dirty="0" smtClean="0"/>
              <a:t>The Task Nodes section contains a list of available Task Nodes.</a:t>
            </a:r>
          </a:p>
          <a:p>
            <a:pPr lvl="1"/>
            <a:r>
              <a:rPr lang="en-US" dirty="0" smtClean="0"/>
              <a:t>When a Task Node is selected from the list, the Components of that Task Node are loaded into the main screen area.</a:t>
            </a:r>
          </a:p>
          <a:p>
            <a:pPr lvl="1"/>
            <a:r>
              <a:rPr lang="en-US" dirty="0" smtClean="0"/>
              <a:t>Components are links, reports, tasks, and jobs that belong to the Task Node.</a:t>
            </a:r>
            <a:endParaRPr lang="en-US" dirty="0"/>
          </a:p>
        </p:txBody>
      </p:sp>
      <p:pic>
        <p:nvPicPr>
          <p:cNvPr id="7" name="Picture 6"/>
          <p:cNvPicPr>
            <a:picLocks noChangeAspect="1"/>
          </p:cNvPicPr>
          <p:nvPr/>
        </p:nvPicPr>
        <p:blipFill>
          <a:blip r:embed="rId2"/>
          <a:stretch>
            <a:fillRect/>
          </a:stretch>
        </p:blipFill>
        <p:spPr>
          <a:xfrm>
            <a:off x="1520537" y="3482186"/>
            <a:ext cx="8932718" cy="2710796"/>
          </a:xfrm>
          <a:prstGeom prst="rect">
            <a:avLst/>
          </a:prstGeom>
        </p:spPr>
      </p:pic>
      <p:cxnSp>
        <p:nvCxnSpPr>
          <p:cNvPr id="8" name="Straight Arrow Connector 7"/>
          <p:cNvCxnSpPr/>
          <p:nvPr/>
        </p:nvCxnSpPr>
        <p:spPr>
          <a:xfrm flipV="1">
            <a:off x="3034145" y="3803073"/>
            <a:ext cx="384464" cy="44680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917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Navigation in the </a:t>
            </a:r>
            <a:r>
              <a:rPr lang="en-US" dirty="0" err="1"/>
              <a:t>ONESolution</a:t>
            </a:r>
            <a:r>
              <a:rPr lang="en-US" dirty="0"/>
              <a:t> Workspaces</a:t>
            </a:r>
          </a:p>
        </p:txBody>
      </p:sp>
      <p:sp>
        <p:nvSpPr>
          <p:cNvPr id="3" name="Content Placeholder 2"/>
          <p:cNvSpPr>
            <a:spLocks noGrp="1"/>
          </p:cNvSpPr>
          <p:nvPr>
            <p:ph sz="half" idx="1"/>
          </p:nvPr>
        </p:nvSpPr>
        <p:spPr>
          <a:xfrm>
            <a:off x="304800" y="1288111"/>
            <a:ext cx="4225636" cy="4888852"/>
          </a:xfrm>
        </p:spPr>
        <p:txBody>
          <a:bodyPr>
            <a:normAutofit/>
          </a:bodyPr>
          <a:lstStyle/>
          <a:p>
            <a:r>
              <a:rPr lang="en-US" dirty="0"/>
              <a:t>The main menu </a:t>
            </a:r>
            <a:r>
              <a:rPr lang="en-US" dirty="0" smtClean="0"/>
              <a:t>option displays </a:t>
            </a:r>
            <a:r>
              <a:rPr lang="en-US" dirty="0"/>
              <a:t>workspace components and task centers. </a:t>
            </a:r>
            <a:endParaRPr lang="en-US" dirty="0" smtClean="0"/>
          </a:p>
          <a:p>
            <a:pPr lvl="1"/>
            <a:r>
              <a:rPr lang="en-US" dirty="0" smtClean="0"/>
              <a:t>Components </a:t>
            </a:r>
            <a:r>
              <a:rPr lang="en-US" dirty="0"/>
              <a:t>vary depending on </a:t>
            </a:r>
            <a:r>
              <a:rPr lang="en-US" dirty="0" smtClean="0"/>
              <a:t>your application </a:t>
            </a:r>
            <a:r>
              <a:rPr lang="en-US" dirty="0"/>
              <a:t>suite</a:t>
            </a:r>
            <a:r>
              <a:rPr lang="en-US" dirty="0" smtClean="0"/>
              <a:t>.</a:t>
            </a:r>
          </a:p>
          <a:p>
            <a:pPr lvl="1"/>
            <a:r>
              <a:rPr lang="en-US" dirty="0" smtClean="0"/>
              <a:t>The Main Menu replaces the ALL menu in IFAS and the Navigation Points menus in </a:t>
            </a:r>
            <a:r>
              <a:rPr lang="en-US" dirty="0" err="1" smtClean="0"/>
              <a:t>ONESolution</a:t>
            </a:r>
            <a:r>
              <a:rPr lang="en-US" dirty="0" smtClean="0"/>
              <a:t> versions 16.2 and lower.</a:t>
            </a:r>
          </a:p>
        </p:txBody>
      </p:sp>
      <p:pic>
        <p:nvPicPr>
          <p:cNvPr id="5" name="Content Placeholder 4"/>
          <p:cNvPicPr>
            <a:picLocks noGrp="1" noChangeAspect="1"/>
          </p:cNvPicPr>
          <p:nvPr>
            <p:ph sz="half" idx="2"/>
          </p:nvPr>
        </p:nvPicPr>
        <p:blipFill>
          <a:blip r:embed="rId2"/>
          <a:stretch>
            <a:fillRect/>
          </a:stretch>
        </p:blipFill>
        <p:spPr>
          <a:xfrm>
            <a:off x="4643979" y="1288111"/>
            <a:ext cx="7243221" cy="4889500"/>
          </a:xfrm>
          <a:prstGeom prst="rect">
            <a:avLst/>
          </a:prstGeom>
        </p:spPr>
      </p:pic>
    </p:spTree>
    <p:extLst>
      <p:ext uri="{BB962C8B-B14F-4D97-AF65-F5344CB8AC3E}">
        <p14:creationId xmlns:p14="http://schemas.microsoft.com/office/powerpoint/2010/main" val="2458036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Creating and Modifying </a:t>
            </a:r>
            <a:r>
              <a:rPr lang="en-US" dirty="0" smtClean="0"/>
              <a:t>Workspaces</a:t>
            </a:r>
            <a:endParaRPr lang="en-US" dirty="0"/>
          </a:p>
        </p:txBody>
      </p:sp>
      <p:sp>
        <p:nvSpPr>
          <p:cNvPr id="3" name="Text Placeholder 2"/>
          <p:cNvSpPr>
            <a:spLocks noGrp="1"/>
          </p:cNvSpPr>
          <p:nvPr>
            <p:ph type="body" sz="quarter" idx="10"/>
          </p:nvPr>
        </p:nvSpPr>
        <p:spPr/>
        <p:txBody>
          <a:bodyPr/>
          <a:lstStyle/>
          <a:p>
            <a:r>
              <a:rPr lang="en-US" dirty="0" smtClean="0"/>
              <a:t>Customizing Your </a:t>
            </a:r>
            <a:r>
              <a:rPr lang="en-US" dirty="0" err="1" smtClean="0"/>
              <a:t>ONESolution</a:t>
            </a:r>
            <a:r>
              <a:rPr lang="en-US" dirty="0" smtClean="0"/>
              <a:t> Workspaces</a:t>
            </a:r>
            <a:endParaRPr lang="en-US" dirty="0"/>
          </a:p>
        </p:txBody>
      </p:sp>
    </p:spTree>
    <p:extLst>
      <p:ext uri="{BB962C8B-B14F-4D97-AF65-F5344CB8AC3E}">
        <p14:creationId xmlns:p14="http://schemas.microsoft.com/office/powerpoint/2010/main" val="1617912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99C624-3CE9-2844-8A2B-02F35C3CA955}"/>
              </a:ext>
            </a:extLst>
          </p:cNvPr>
          <p:cNvSpPr>
            <a:spLocks noGrp="1"/>
          </p:cNvSpPr>
          <p:nvPr>
            <p:ph type="ctrTitle"/>
          </p:nvPr>
        </p:nvSpPr>
        <p:spPr/>
        <p:txBody>
          <a:bodyPr/>
          <a:lstStyle/>
          <a:p>
            <a:r>
              <a:rPr lang="en-US" dirty="0" smtClean="0"/>
              <a:t>OS 18.1 Desktop Navigation</a:t>
            </a:r>
            <a:endParaRPr lang="en-US" dirty="0"/>
          </a:p>
        </p:txBody>
      </p:sp>
      <p:sp>
        <p:nvSpPr>
          <p:cNvPr id="6" name="Subtitle 5">
            <a:extLst>
              <a:ext uri="{FF2B5EF4-FFF2-40B4-BE49-F238E27FC236}">
                <a16:creationId xmlns:a16="http://schemas.microsoft.com/office/drawing/2014/main" id="{7091633F-D84A-6443-B24C-BBC274E64CD6}"/>
              </a:ext>
            </a:extLst>
          </p:cNvPr>
          <p:cNvSpPr>
            <a:spLocks noGrp="1"/>
          </p:cNvSpPr>
          <p:nvPr>
            <p:ph type="subTitle" idx="1"/>
          </p:nvPr>
        </p:nvSpPr>
        <p:spPr/>
        <p:txBody>
          <a:bodyPr/>
          <a:lstStyle/>
          <a:p>
            <a:r>
              <a:rPr lang="en-US" dirty="0" smtClean="0"/>
              <a:t>Presented By Cassandra Shrum</a:t>
            </a:r>
            <a:endParaRPr lang="en-US" dirty="0"/>
          </a:p>
        </p:txBody>
      </p:sp>
      <p:sp>
        <p:nvSpPr>
          <p:cNvPr id="7" name="Text Placeholder 6">
            <a:extLst>
              <a:ext uri="{FF2B5EF4-FFF2-40B4-BE49-F238E27FC236}">
                <a16:creationId xmlns:a16="http://schemas.microsoft.com/office/drawing/2014/main" id="{97E5B6B5-354C-8340-85B7-241C233360F3}"/>
              </a:ext>
            </a:extLst>
          </p:cNvPr>
          <p:cNvSpPr>
            <a:spLocks noGrp="1"/>
          </p:cNvSpPr>
          <p:nvPr>
            <p:ph type="body" sz="quarter" idx="10"/>
          </p:nvPr>
        </p:nvSpPr>
        <p:spPr/>
        <p:txBody>
          <a:bodyPr/>
          <a:lstStyle/>
          <a:p>
            <a:r>
              <a:rPr lang="en-US" dirty="0" smtClean="0"/>
              <a:t>Navigating the 18.1 </a:t>
            </a:r>
            <a:r>
              <a:rPr lang="en-US" dirty="0" err="1" smtClean="0"/>
              <a:t>ONESolution</a:t>
            </a:r>
            <a:r>
              <a:rPr lang="en-US" dirty="0" smtClean="0"/>
              <a:t> Desktop Environment </a:t>
            </a:r>
            <a:endParaRPr lang="en-US" dirty="0"/>
          </a:p>
        </p:txBody>
      </p:sp>
    </p:spTree>
    <p:extLst>
      <p:ext uri="{BB962C8B-B14F-4D97-AF65-F5344CB8AC3E}">
        <p14:creationId xmlns:p14="http://schemas.microsoft.com/office/powerpoint/2010/main" val="3072704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Modifying </a:t>
            </a:r>
            <a:r>
              <a:rPr lang="en-US" dirty="0" smtClean="0"/>
              <a:t>Workspaces</a:t>
            </a:r>
            <a:endParaRPr lang="en-US" dirty="0"/>
          </a:p>
        </p:txBody>
      </p:sp>
      <p:sp>
        <p:nvSpPr>
          <p:cNvPr id="3" name="Content Placeholder 2"/>
          <p:cNvSpPr>
            <a:spLocks noGrp="1"/>
          </p:cNvSpPr>
          <p:nvPr>
            <p:ph idx="1"/>
          </p:nvPr>
        </p:nvSpPr>
        <p:spPr>
          <a:xfrm>
            <a:off x="304800" y="1288111"/>
            <a:ext cx="11582400" cy="3522880"/>
          </a:xfrm>
        </p:spPr>
        <p:txBody>
          <a:bodyPr>
            <a:normAutofit lnSpcReduction="10000"/>
          </a:bodyPr>
          <a:lstStyle/>
          <a:p>
            <a:r>
              <a:rPr lang="en-US" dirty="0"/>
              <a:t>Workspaces Designer mode provides the ability to create, edit, and customize workspace and </a:t>
            </a:r>
            <a:r>
              <a:rPr lang="en-US" dirty="0" smtClean="0"/>
              <a:t>component items</a:t>
            </a:r>
            <a:r>
              <a:rPr lang="en-US" dirty="0"/>
              <a:t>. </a:t>
            </a:r>
            <a:endParaRPr lang="en-US" dirty="0" smtClean="0"/>
          </a:p>
          <a:p>
            <a:r>
              <a:rPr lang="en-US" dirty="0" smtClean="0"/>
              <a:t>Edit </a:t>
            </a:r>
            <a:r>
              <a:rPr lang="en-US" dirty="0"/>
              <a:t>mode exists if you have sufficient rights to modify workspaces. </a:t>
            </a:r>
            <a:endParaRPr lang="en-US" dirty="0" smtClean="0"/>
          </a:p>
          <a:p>
            <a:pPr lvl="1"/>
            <a:r>
              <a:rPr lang="en-US" dirty="0" smtClean="0"/>
              <a:t>If </a:t>
            </a:r>
            <a:r>
              <a:rPr lang="en-US" dirty="0"/>
              <a:t>you do not have edit rights, </a:t>
            </a:r>
            <a:r>
              <a:rPr lang="en-US" dirty="0" smtClean="0"/>
              <a:t>the Edit </a:t>
            </a:r>
            <a:r>
              <a:rPr lang="en-US" dirty="0"/>
              <a:t>mode controls do not display.</a:t>
            </a:r>
          </a:p>
          <a:p>
            <a:pPr lvl="1"/>
            <a:r>
              <a:rPr lang="en-US" dirty="0"/>
              <a:t>Note: Edit mode is only available in medium and large screen resolutions. Editing controls are </a:t>
            </a:r>
            <a:r>
              <a:rPr lang="en-US" dirty="0" smtClean="0"/>
              <a:t>disabled in </a:t>
            </a:r>
            <a:r>
              <a:rPr lang="en-US" dirty="0"/>
              <a:t>smaller screen resolutions. </a:t>
            </a:r>
            <a:endParaRPr lang="en-US" dirty="0" smtClean="0"/>
          </a:p>
          <a:p>
            <a:pPr lvl="1"/>
            <a:r>
              <a:rPr lang="en-US" dirty="0" smtClean="0"/>
              <a:t>If </a:t>
            </a:r>
            <a:r>
              <a:rPr lang="en-US" dirty="0"/>
              <a:t>you shrink the screen while in edit mode, the following </a:t>
            </a:r>
            <a:r>
              <a:rPr lang="en-US" dirty="0" smtClean="0"/>
              <a:t>message displays </a:t>
            </a:r>
            <a:r>
              <a:rPr lang="en-US" dirty="0"/>
              <a:t>on the screen. You can return to the original screen size to re-enable editing controls.</a:t>
            </a:r>
          </a:p>
        </p:txBody>
      </p:sp>
      <p:pic>
        <p:nvPicPr>
          <p:cNvPr id="7" name="Picture 6"/>
          <p:cNvPicPr>
            <a:picLocks noChangeAspect="1"/>
          </p:cNvPicPr>
          <p:nvPr/>
        </p:nvPicPr>
        <p:blipFill>
          <a:blip r:embed="rId2"/>
          <a:stretch>
            <a:fillRect/>
          </a:stretch>
        </p:blipFill>
        <p:spPr>
          <a:xfrm>
            <a:off x="1134543" y="4561497"/>
            <a:ext cx="9507277" cy="1600423"/>
          </a:xfrm>
          <a:prstGeom prst="rect">
            <a:avLst/>
          </a:prstGeom>
        </p:spPr>
      </p:pic>
    </p:spTree>
    <p:extLst>
      <p:ext uri="{BB962C8B-B14F-4D97-AF65-F5344CB8AC3E}">
        <p14:creationId xmlns:p14="http://schemas.microsoft.com/office/powerpoint/2010/main" val="1679727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Modifying Workspaces</a:t>
            </a:r>
          </a:p>
        </p:txBody>
      </p:sp>
      <p:sp>
        <p:nvSpPr>
          <p:cNvPr id="3" name="Content Placeholder 2"/>
          <p:cNvSpPr>
            <a:spLocks noGrp="1"/>
          </p:cNvSpPr>
          <p:nvPr>
            <p:ph sz="half" idx="1"/>
          </p:nvPr>
        </p:nvSpPr>
        <p:spPr>
          <a:xfrm>
            <a:off x="304800" y="1288111"/>
            <a:ext cx="8132618" cy="4888852"/>
          </a:xfrm>
        </p:spPr>
        <p:txBody>
          <a:bodyPr>
            <a:normAutofit/>
          </a:bodyPr>
          <a:lstStyle/>
          <a:p>
            <a:r>
              <a:rPr lang="en-US" dirty="0"/>
              <a:t>The Advanced Options menu displays </a:t>
            </a:r>
            <a:r>
              <a:rPr lang="en-US" dirty="0" smtClean="0"/>
              <a:t>at </a:t>
            </a:r>
            <a:r>
              <a:rPr lang="en-US" dirty="0"/>
              <a:t>the </a:t>
            </a:r>
            <a:r>
              <a:rPr lang="en-US" dirty="0" smtClean="0"/>
              <a:t>bottom of the Navigation </a:t>
            </a:r>
            <a:r>
              <a:rPr lang="en-US" dirty="0"/>
              <a:t>panel if you have edit rights. </a:t>
            </a:r>
            <a:endParaRPr lang="en-US" dirty="0" smtClean="0"/>
          </a:p>
          <a:p>
            <a:pPr lvl="1"/>
            <a:r>
              <a:rPr lang="en-US" dirty="0" smtClean="0"/>
              <a:t>Expand </a:t>
            </a:r>
            <a:r>
              <a:rPr lang="en-US" dirty="0"/>
              <a:t>the </a:t>
            </a:r>
            <a:r>
              <a:rPr lang="en-US" dirty="0" smtClean="0"/>
              <a:t>Advanced Options </a:t>
            </a:r>
            <a:r>
              <a:rPr lang="en-US" dirty="0"/>
              <a:t>node </a:t>
            </a:r>
            <a:r>
              <a:rPr lang="en-US" dirty="0" smtClean="0"/>
              <a:t>by clicking on the arrow next to the label to </a:t>
            </a:r>
            <a:r>
              <a:rPr lang="en-US" dirty="0"/>
              <a:t>display the </a:t>
            </a:r>
            <a:r>
              <a:rPr lang="en-US" dirty="0" smtClean="0"/>
              <a:t>actions available.</a:t>
            </a:r>
          </a:p>
          <a:p>
            <a:pPr lvl="2"/>
            <a:r>
              <a:rPr lang="en-US" dirty="0" smtClean="0"/>
              <a:t>Add </a:t>
            </a:r>
            <a:r>
              <a:rPr lang="en-US" dirty="0"/>
              <a:t>New Task Center - Opens the New Task Center window.</a:t>
            </a:r>
          </a:p>
          <a:p>
            <a:pPr lvl="2"/>
            <a:r>
              <a:rPr lang="en-US" dirty="0" smtClean="0"/>
              <a:t>Add </a:t>
            </a:r>
            <a:r>
              <a:rPr lang="en-US" dirty="0"/>
              <a:t>New Workspace - Opens the New Workspace window.</a:t>
            </a:r>
          </a:p>
          <a:p>
            <a:pPr lvl="2"/>
            <a:r>
              <a:rPr lang="en-US" dirty="0" smtClean="0"/>
              <a:t>Edit </a:t>
            </a:r>
            <a:r>
              <a:rPr lang="en-US" dirty="0"/>
              <a:t>Workspace - Opens the Edit Workspace Details window.</a:t>
            </a:r>
          </a:p>
          <a:p>
            <a:pPr lvl="2"/>
            <a:r>
              <a:rPr lang="en-US" dirty="0" smtClean="0"/>
              <a:t>Delete </a:t>
            </a:r>
            <a:r>
              <a:rPr lang="en-US" dirty="0"/>
              <a:t>Workspace - Allows you to delete the current workspace.</a:t>
            </a:r>
          </a:p>
        </p:txBody>
      </p:sp>
      <p:pic>
        <p:nvPicPr>
          <p:cNvPr id="7" name="Content Placeholder 6"/>
          <p:cNvPicPr>
            <a:picLocks noGrp="1" noChangeAspect="1"/>
          </p:cNvPicPr>
          <p:nvPr>
            <p:ph sz="half" idx="2"/>
          </p:nvPr>
        </p:nvPicPr>
        <p:blipFill>
          <a:blip r:embed="rId2"/>
          <a:stretch>
            <a:fillRect/>
          </a:stretch>
        </p:blipFill>
        <p:spPr>
          <a:xfrm>
            <a:off x="8624455" y="3397827"/>
            <a:ext cx="3262745" cy="2486527"/>
          </a:xfrm>
          <a:prstGeom prst="rect">
            <a:avLst/>
          </a:prstGeom>
        </p:spPr>
      </p:pic>
      <p:pic>
        <p:nvPicPr>
          <p:cNvPr id="10" name="Picture 9"/>
          <p:cNvPicPr>
            <a:picLocks noChangeAspect="1"/>
          </p:cNvPicPr>
          <p:nvPr/>
        </p:nvPicPr>
        <p:blipFill>
          <a:blip r:embed="rId3"/>
          <a:stretch>
            <a:fillRect/>
          </a:stretch>
        </p:blipFill>
        <p:spPr>
          <a:xfrm>
            <a:off x="8624455" y="2446595"/>
            <a:ext cx="2248214" cy="447737"/>
          </a:xfrm>
          <a:prstGeom prst="rect">
            <a:avLst/>
          </a:prstGeom>
        </p:spPr>
      </p:pic>
      <p:cxnSp>
        <p:nvCxnSpPr>
          <p:cNvPr id="12" name="Straight Arrow Connector 11"/>
          <p:cNvCxnSpPr/>
          <p:nvPr/>
        </p:nvCxnSpPr>
        <p:spPr>
          <a:xfrm>
            <a:off x="7730837" y="2691246"/>
            <a:ext cx="100791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491845" y="3732537"/>
            <a:ext cx="142355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234796" y="4343400"/>
            <a:ext cx="68060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491845" y="4717473"/>
            <a:ext cx="142355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491845" y="5075686"/>
            <a:ext cx="1496291" cy="1463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270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Modifying Workspaces</a:t>
            </a:r>
          </a:p>
        </p:txBody>
      </p:sp>
      <p:sp>
        <p:nvSpPr>
          <p:cNvPr id="3" name="Content Placeholder 2"/>
          <p:cNvSpPr>
            <a:spLocks noGrp="1"/>
          </p:cNvSpPr>
          <p:nvPr>
            <p:ph sz="half" idx="1"/>
          </p:nvPr>
        </p:nvSpPr>
        <p:spPr>
          <a:xfrm>
            <a:off x="304800" y="1288111"/>
            <a:ext cx="8132618" cy="1361571"/>
          </a:xfrm>
        </p:spPr>
        <p:txBody>
          <a:bodyPr>
            <a:normAutofit/>
          </a:bodyPr>
          <a:lstStyle/>
          <a:p>
            <a:r>
              <a:rPr lang="en-US" dirty="0"/>
              <a:t>Adding a </a:t>
            </a:r>
            <a:r>
              <a:rPr lang="en-US" dirty="0" smtClean="0"/>
              <a:t>new workspace</a:t>
            </a:r>
          </a:p>
          <a:p>
            <a:pPr lvl="1"/>
            <a:r>
              <a:rPr lang="en-US" dirty="0" smtClean="0"/>
              <a:t>Click Add New Workspace in the Advanced Options panel to display the New Workspace window.</a:t>
            </a:r>
            <a:endParaRPr lang="en-US" dirty="0"/>
          </a:p>
        </p:txBody>
      </p:sp>
      <p:pic>
        <p:nvPicPr>
          <p:cNvPr id="7" name="Content Placeholder 6"/>
          <p:cNvPicPr>
            <a:picLocks noGrp="1" noChangeAspect="1"/>
          </p:cNvPicPr>
          <p:nvPr>
            <p:ph sz="half" idx="2"/>
          </p:nvPr>
        </p:nvPicPr>
        <p:blipFill>
          <a:blip r:embed="rId2"/>
          <a:stretch>
            <a:fillRect/>
          </a:stretch>
        </p:blipFill>
        <p:spPr>
          <a:xfrm>
            <a:off x="8624455" y="1288111"/>
            <a:ext cx="3262745" cy="2486527"/>
          </a:xfrm>
          <a:prstGeom prst="rect">
            <a:avLst/>
          </a:prstGeom>
        </p:spPr>
      </p:pic>
      <p:cxnSp>
        <p:nvCxnSpPr>
          <p:cNvPr id="5" name="Straight Arrow Connector 4"/>
          <p:cNvCxnSpPr/>
          <p:nvPr/>
        </p:nvCxnSpPr>
        <p:spPr>
          <a:xfrm>
            <a:off x="8146473" y="1953491"/>
            <a:ext cx="789709" cy="207818"/>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304800" y="2710256"/>
            <a:ext cx="8132618" cy="3298228"/>
          </a:xfrm>
          <a:prstGeom prst="rect">
            <a:avLst/>
          </a:prstGeom>
        </p:spPr>
      </p:pic>
      <p:cxnSp>
        <p:nvCxnSpPr>
          <p:cNvPr id="9" name="Straight Arrow Connector 8"/>
          <p:cNvCxnSpPr/>
          <p:nvPr/>
        </p:nvCxnSpPr>
        <p:spPr>
          <a:xfrm flipH="1">
            <a:off x="3979718" y="2421082"/>
            <a:ext cx="228600" cy="9247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950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9754"/>
            <a:ext cx="11582400" cy="1089329"/>
          </a:xfrm>
        </p:spPr>
        <p:txBody>
          <a:bodyPr/>
          <a:lstStyle/>
          <a:p>
            <a:r>
              <a:rPr lang="en-US" dirty="0"/>
              <a:t>Creating and Modifying Workspaces</a:t>
            </a:r>
          </a:p>
        </p:txBody>
      </p:sp>
      <p:sp>
        <p:nvSpPr>
          <p:cNvPr id="3" name="Content Placeholder 2"/>
          <p:cNvSpPr>
            <a:spLocks noGrp="1"/>
          </p:cNvSpPr>
          <p:nvPr>
            <p:ph sz="half" idx="1"/>
          </p:nvPr>
        </p:nvSpPr>
        <p:spPr>
          <a:xfrm>
            <a:off x="304800" y="3708525"/>
            <a:ext cx="11582400" cy="2494848"/>
          </a:xfrm>
        </p:spPr>
        <p:txBody>
          <a:bodyPr>
            <a:normAutofit/>
          </a:bodyPr>
          <a:lstStyle/>
          <a:p>
            <a:pPr lvl="1"/>
            <a:r>
              <a:rPr lang="en-US" dirty="0"/>
              <a:t>Type a name for the new workspace in the Title</a:t>
            </a:r>
            <a:r>
              <a:rPr lang="en-US" b="1" dirty="0"/>
              <a:t> </a:t>
            </a:r>
            <a:r>
              <a:rPr lang="en-US" dirty="0"/>
              <a:t>field.</a:t>
            </a:r>
          </a:p>
          <a:p>
            <a:pPr lvl="1"/>
            <a:r>
              <a:rPr lang="en-US" dirty="0" smtClean="0"/>
              <a:t>Select </a:t>
            </a:r>
            <a:r>
              <a:rPr lang="en-US" dirty="0"/>
              <a:t>one of the following security types in the Security Assignment section:</a:t>
            </a:r>
          </a:p>
          <a:p>
            <a:pPr lvl="2"/>
            <a:r>
              <a:rPr lang="en-US" dirty="0" smtClean="0"/>
              <a:t>Personal </a:t>
            </a:r>
            <a:r>
              <a:rPr lang="en-US" dirty="0"/>
              <a:t>- Visible only to you.</a:t>
            </a:r>
          </a:p>
          <a:p>
            <a:pPr lvl="2"/>
            <a:r>
              <a:rPr lang="en-US" dirty="0" smtClean="0"/>
              <a:t>Public </a:t>
            </a:r>
            <a:r>
              <a:rPr lang="en-US" dirty="0"/>
              <a:t>- Visible to everyone.</a:t>
            </a:r>
          </a:p>
          <a:p>
            <a:pPr lvl="2"/>
            <a:r>
              <a:rPr lang="en-US" dirty="0" smtClean="0"/>
              <a:t>Groups </a:t>
            </a:r>
            <a:r>
              <a:rPr lang="en-US" dirty="0"/>
              <a:t>- Visible to members of selected groups</a:t>
            </a:r>
            <a:r>
              <a:rPr lang="en-US" dirty="0" smtClean="0"/>
              <a:t>.</a:t>
            </a:r>
          </a:p>
          <a:p>
            <a:pPr lvl="1"/>
            <a:r>
              <a:rPr lang="en-US" dirty="0"/>
              <a:t>Click Create</a:t>
            </a:r>
            <a:r>
              <a:rPr lang="en-US" b="1" dirty="0"/>
              <a:t> </a:t>
            </a:r>
            <a:r>
              <a:rPr lang="en-US" dirty="0"/>
              <a:t>to save and add the new workspace to the Workspaces</a:t>
            </a:r>
            <a:r>
              <a:rPr lang="en-US" b="1" dirty="0"/>
              <a:t> </a:t>
            </a:r>
            <a:r>
              <a:rPr lang="en-US" dirty="0"/>
              <a:t>note.</a:t>
            </a:r>
          </a:p>
        </p:txBody>
      </p:sp>
      <p:pic>
        <p:nvPicPr>
          <p:cNvPr id="8" name="Picture 7"/>
          <p:cNvPicPr>
            <a:picLocks noChangeAspect="1"/>
          </p:cNvPicPr>
          <p:nvPr/>
        </p:nvPicPr>
        <p:blipFill>
          <a:blip r:embed="rId2"/>
          <a:stretch>
            <a:fillRect/>
          </a:stretch>
        </p:blipFill>
        <p:spPr>
          <a:xfrm>
            <a:off x="2306782" y="1034089"/>
            <a:ext cx="6546273" cy="2634564"/>
          </a:xfrm>
          <a:prstGeom prst="rect">
            <a:avLst/>
          </a:prstGeom>
        </p:spPr>
      </p:pic>
    </p:spTree>
    <p:extLst>
      <p:ext uri="{BB962C8B-B14F-4D97-AF65-F5344CB8AC3E}">
        <p14:creationId xmlns:p14="http://schemas.microsoft.com/office/powerpoint/2010/main" val="1228566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Modifying Workspaces</a:t>
            </a:r>
          </a:p>
        </p:txBody>
      </p:sp>
      <p:sp>
        <p:nvSpPr>
          <p:cNvPr id="3" name="Content Placeholder 2"/>
          <p:cNvSpPr>
            <a:spLocks noGrp="1"/>
          </p:cNvSpPr>
          <p:nvPr>
            <p:ph sz="half" idx="1"/>
          </p:nvPr>
        </p:nvSpPr>
        <p:spPr>
          <a:xfrm>
            <a:off x="304800" y="1288111"/>
            <a:ext cx="8132618" cy="1361571"/>
          </a:xfrm>
        </p:spPr>
        <p:txBody>
          <a:bodyPr>
            <a:normAutofit/>
          </a:bodyPr>
          <a:lstStyle/>
          <a:p>
            <a:r>
              <a:rPr lang="en-US" dirty="0" smtClean="0"/>
              <a:t>Modifying an existing workspace</a:t>
            </a:r>
          </a:p>
          <a:p>
            <a:pPr lvl="1"/>
            <a:r>
              <a:rPr lang="en-US" dirty="0" smtClean="0"/>
              <a:t>Click Edit Workspace in the Advanced Options panel to display the Edit Workspace Details window.</a:t>
            </a:r>
            <a:endParaRPr lang="en-US" dirty="0"/>
          </a:p>
        </p:txBody>
      </p:sp>
      <p:pic>
        <p:nvPicPr>
          <p:cNvPr id="7" name="Content Placeholder 6"/>
          <p:cNvPicPr>
            <a:picLocks noGrp="1" noChangeAspect="1"/>
          </p:cNvPicPr>
          <p:nvPr>
            <p:ph sz="half" idx="2"/>
          </p:nvPr>
        </p:nvPicPr>
        <p:blipFill>
          <a:blip r:embed="rId2"/>
          <a:stretch>
            <a:fillRect/>
          </a:stretch>
        </p:blipFill>
        <p:spPr>
          <a:xfrm>
            <a:off x="8624455" y="1288111"/>
            <a:ext cx="3262745" cy="2486527"/>
          </a:xfrm>
          <a:prstGeom prst="rect">
            <a:avLst/>
          </a:prstGeom>
        </p:spPr>
      </p:pic>
      <p:cxnSp>
        <p:nvCxnSpPr>
          <p:cNvPr id="5" name="Straight Arrow Connector 4"/>
          <p:cNvCxnSpPr/>
          <p:nvPr/>
        </p:nvCxnSpPr>
        <p:spPr>
          <a:xfrm>
            <a:off x="8146473" y="1953491"/>
            <a:ext cx="883227" cy="57788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304800" y="2672619"/>
            <a:ext cx="8132618" cy="3265642"/>
          </a:xfrm>
          <a:prstGeom prst="rect">
            <a:avLst/>
          </a:prstGeom>
        </p:spPr>
      </p:pic>
      <p:cxnSp>
        <p:nvCxnSpPr>
          <p:cNvPr id="10" name="Straight Arrow Connector 9"/>
          <p:cNvCxnSpPr/>
          <p:nvPr/>
        </p:nvCxnSpPr>
        <p:spPr>
          <a:xfrm flipH="1">
            <a:off x="3979718" y="2421082"/>
            <a:ext cx="228600" cy="9247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2421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9754"/>
            <a:ext cx="11582400" cy="1089329"/>
          </a:xfrm>
        </p:spPr>
        <p:txBody>
          <a:bodyPr/>
          <a:lstStyle/>
          <a:p>
            <a:r>
              <a:rPr lang="en-US" dirty="0"/>
              <a:t>Creating and Modifying Workspaces</a:t>
            </a:r>
          </a:p>
        </p:txBody>
      </p:sp>
      <p:sp>
        <p:nvSpPr>
          <p:cNvPr id="3" name="Content Placeholder 2"/>
          <p:cNvSpPr>
            <a:spLocks noGrp="1"/>
          </p:cNvSpPr>
          <p:nvPr>
            <p:ph sz="half" idx="1"/>
          </p:nvPr>
        </p:nvSpPr>
        <p:spPr>
          <a:xfrm>
            <a:off x="304800" y="4810991"/>
            <a:ext cx="11582400" cy="1392382"/>
          </a:xfrm>
        </p:spPr>
        <p:txBody>
          <a:bodyPr>
            <a:normAutofit/>
          </a:bodyPr>
          <a:lstStyle/>
          <a:p>
            <a:pPr lvl="1"/>
            <a:r>
              <a:rPr lang="en-US" dirty="0"/>
              <a:t>This </a:t>
            </a:r>
            <a:r>
              <a:rPr lang="en-US" dirty="0" smtClean="0"/>
              <a:t>function allows </a:t>
            </a:r>
            <a:r>
              <a:rPr lang="en-US" dirty="0"/>
              <a:t>you to update the title or security for the </a:t>
            </a:r>
            <a:r>
              <a:rPr lang="en-US" dirty="0" smtClean="0"/>
              <a:t>selected workspace</a:t>
            </a:r>
            <a:r>
              <a:rPr lang="en-US" dirty="0"/>
              <a:t>.</a:t>
            </a:r>
          </a:p>
          <a:p>
            <a:pPr lvl="1"/>
            <a:r>
              <a:rPr lang="en-US" dirty="0" smtClean="0"/>
              <a:t>Click </a:t>
            </a:r>
            <a:r>
              <a:rPr lang="en-US" dirty="0"/>
              <a:t>Save in the Edit Workspace Details window to save your changes.</a:t>
            </a:r>
          </a:p>
        </p:txBody>
      </p:sp>
      <p:pic>
        <p:nvPicPr>
          <p:cNvPr id="4" name="Picture 3"/>
          <p:cNvPicPr>
            <a:picLocks noChangeAspect="1"/>
          </p:cNvPicPr>
          <p:nvPr/>
        </p:nvPicPr>
        <p:blipFill>
          <a:blip r:embed="rId2"/>
          <a:stretch>
            <a:fillRect/>
          </a:stretch>
        </p:blipFill>
        <p:spPr>
          <a:xfrm>
            <a:off x="1706107" y="1159083"/>
            <a:ext cx="8592749" cy="3448531"/>
          </a:xfrm>
          <a:prstGeom prst="rect">
            <a:avLst/>
          </a:prstGeom>
        </p:spPr>
      </p:pic>
    </p:spTree>
    <p:extLst>
      <p:ext uri="{BB962C8B-B14F-4D97-AF65-F5344CB8AC3E}">
        <p14:creationId xmlns:p14="http://schemas.microsoft.com/office/powerpoint/2010/main" val="4136494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Modifying Workspaces</a:t>
            </a:r>
          </a:p>
        </p:txBody>
      </p:sp>
      <p:sp>
        <p:nvSpPr>
          <p:cNvPr id="3" name="Content Placeholder 2"/>
          <p:cNvSpPr>
            <a:spLocks noGrp="1"/>
          </p:cNvSpPr>
          <p:nvPr>
            <p:ph sz="half" idx="1"/>
          </p:nvPr>
        </p:nvSpPr>
        <p:spPr>
          <a:xfrm>
            <a:off x="304800" y="1288111"/>
            <a:ext cx="8132618" cy="2057762"/>
          </a:xfrm>
        </p:spPr>
        <p:txBody>
          <a:bodyPr>
            <a:normAutofit/>
          </a:bodyPr>
          <a:lstStyle/>
          <a:p>
            <a:r>
              <a:rPr lang="en-US" dirty="0" smtClean="0"/>
              <a:t>Deleting an existing workspace</a:t>
            </a:r>
          </a:p>
          <a:p>
            <a:pPr lvl="1"/>
            <a:r>
              <a:rPr lang="en-US" dirty="0" smtClean="0"/>
              <a:t>Click Delete Workspace in the Advanced Options panel to display the Delete Workspace window.</a:t>
            </a:r>
          </a:p>
          <a:p>
            <a:pPr lvl="1"/>
            <a:r>
              <a:rPr lang="en-US" dirty="0" smtClean="0"/>
              <a:t>Click on the Delete button to confirm that you want to delete the workspace.</a:t>
            </a:r>
            <a:endParaRPr lang="en-US" dirty="0"/>
          </a:p>
        </p:txBody>
      </p:sp>
      <p:pic>
        <p:nvPicPr>
          <p:cNvPr id="7" name="Content Placeholder 6"/>
          <p:cNvPicPr>
            <a:picLocks noGrp="1" noChangeAspect="1"/>
          </p:cNvPicPr>
          <p:nvPr>
            <p:ph sz="half" idx="2"/>
          </p:nvPr>
        </p:nvPicPr>
        <p:blipFill>
          <a:blip r:embed="rId2"/>
          <a:stretch>
            <a:fillRect/>
          </a:stretch>
        </p:blipFill>
        <p:spPr>
          <a:xfrm>
            <a:off x="8624455" y="1288111"/>
            <a:ext cx="3262745" cy="2486527"/>
          </a:xfrm>
          <a:prstGeom prst="rect">
            <a:avLst/>
          </a:prstGeom>
        </p:spPr>
      </p:pic>
      <p:cxnSp>
        <p:nvCxnSpPr>
          <p:cNvPr id="5" name="Straight Arrow Connector 4"/>
          <p:cNvCxnSpPr/>
          <p:nvPr/>
        </p:nvCxnSpPr>
        <p:spPr>
          <a:xfrm>
            <a:off x="7730836" y="1953491"/>
            <a:ext cx="1298864" cy="924791"/>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1003191" y="3433337"/>
            <a:ext cx="5696745" cy="2724530"/>
          </a:xfrm>
          <a:prstGeom prst="rect">
            <a:avLst/>
          </a:prstGeom>
        </p:spPr>
      </p:pic>
      <p:cxnSp>
        <p:nvCxnSpPr>
          <p:cNvPr id="12" name="Straight Arrow Connector 11"/>
          <p:cNvCxnSpPr/>
          <p:nvPr/>
        </p:nvCxnSpPr>
        <p:spPr>
          <a:xfrm flipH="1">
            <a:off x="1610591" y="2992582"/>
            <a:ext cx="2587336" cy="25977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592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Modifying Workspaces</a:t>
            </a:r>
          </a:p>
        </p:txBody>
      </p:sp>
      <p:sp>
        <p:nvSpPr>
          <p:cNvPr id="3" name="Content Placeholder 2"/>
          <p:cNvSpPr>
            <a:spLocks noGrp="1"/>
          </p:cNvSpPr>
          <p:nvPr>
            <p:ph sz="half" idx="1"/>
          </p:nvPr>
        </p:nvSpPr>
        <p:spPr>
          <a:xfrm>
            <a:off x="304800" y="1288111"/>
            <a:ext cx="8132618" cy="1278444"/>
          </a:xfrm>
        </p:spPr>
        <p:txBody>
          <a:bodyPr>
            <a:normAutofit/>
          </a:bodyPr>
          <a:lstStyle/>
          <a:p>
            <a:r>
              <a:rPr lang="en-US" dirty="0" smtClean="0"/>
              <a:t>Creating a New Task Center</a:t>
            </a:r>
          </a:p>
          <a:p>
            <a:pPr lvl="1"/>
            <a:r>
              <a:rPr lang="en-US" dirty="0" smtClean="0"/>
              <a:t>Click Add New Task Center in the Advanced Options panel to display the New Task Center window.</a:t>
            </a:r>
            <a:endParaRPr lang="en-US" dirty="0"/>
          </a:p>
        </p:txBody>
      </p:sp>
      <p:pic>
        <p:nvPicPr>
          <p:cNvPr id="7" name="Content Placeholder 6"/>
          <p:cNvPicPr>
            <a:picLocks noGrp="1" noChangeAspect="1"/>
          </p:cNvPicPr>
          <p:nvPr>
            <p:ph sz="half" idx="2"/>
          </p:nvPr>
        </p:nvPicPr>
        <p:blipFill>
          <a:blip r:embed="rId2"/>
          <a:stretch>
            <a:fillRect/>
          </a:stretch>
        </p:blipFill>
        <p:spPr>
          <a:xfrm>
            <a:off x="8624455" y="1288111"/>
            <a:ext cx="3262745" cy="2486527"/>
          </a:xfrm>
          <a:prstGeom prst="rect">
            <a:avLst/>
          </a:prstGeom>
        </p:spPr>
      </p:pic>
      <p:cxnSp>
        <p:nvCxnSpPr>
          <p:cNvPr id="5" name="Straight Arrow Connector 4"/>
          <p:cNvCxnSpPr/>
          <p:nvPr/>
        </p:nvCxnSpPr>
        <p:spPr>
          <a:xfrm flipV="1">
            <a:off x="8208818" y="1620983"/>
            <a:ext cx="820882" cy="332508"/>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1519157" y="2581283"/>
            <a:ext cx="5411580" cy="3555317"/>
          </a:xfrm>
          <a:prstGeom prst="rect">
            <a:avLst/>
          </a:prstGeom>
        </p:spPr>
      </p:pic>
    </p:spTree>
    <p:extLst>
      <p:ext uri="{BB962C8B-B14F-4D97-AF65-F5344CB8AC3E}">
        <p14:creationId xmlns:p14="http://schemas.microsoft.com/office/powerpoint/2010/main" val="3054490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9754"/>
            <a:ext cx="11582400" cy="1089329"/>
          </a:xfrm>
        </p:spPr>
        <p:txBody>
          <a:bodyPr/>
          <a:lstStyle/>
          <a:p>
            <a:r>
              <a:rPr lang="en-US" dirty="0"/>
              <a:t>Creating and Modifying Workspaces</a:t>
            </a:r>
          </a:p>
        </p:txBody>
      </p:sp>
      <p:sp>
        <p:nvSpPr>
          <p:cNvPr id="3" name="Content Placeholder 2"/>
          <p:cNvSpPr>
            <a:spLocks noGrp="1"/>
          </p:cNvSpPr>
          <p:nvPr>
            <p:ph sz="half" idx="1"/>
          </p:nvPr>
        </p:nvSpPr>
        <p:spPr>
          <a:xfrm>
            <a:off x="304800" y="1159083"/>
            <a:ext cx="3913909" cy="5044290"/>
          </a:xfrm>
        </p:spPr>
        <p:txBody>
          <a:bodyPr>
            <a:normAutofit/>
          </a:bodyPr>
          <a:lstStyle/>
          <a:p>
            <a:pPr lvl="1"/>
            <a:r>
              <a:rPr lang="en-US" dirty="0"/>
              <a:t>Type a name for the new task center in the Title field.</a:t>
            </a:r>
          </a:p>
          <a:p>
            <a:pPr lvl="1"/>
            <a:r>
              <a:rPr lang="en-US" dirty="0" smtClean="0"/>
              <a:t>Select </a:t>
            </a:r>
            <a:r>
              <a:rPr lang="en-US" dirty="0"/>
              <a:t>a display mode in the Layout section.</a:t>
            </a:r>
          </a:p>
          <a:p>
            <a:pPr lvl="1"/>
            <a:r>
              <a:rPr lang="en-US" dirty="0" smtClean="0"/>
              <a:t>Click </a:t>
            </a:r>
            <a:r>
              <a:rPr lang="en-US" dirty="0"/>
              <a:t>Create to add the new task center.</a:t>
            </a:r>
          </a:p>
        </p:txBody>
      </p:sp>
      <p:pic>
        <p:nvPicPr>
          <p:cNvPr id="4" name="Picture 3"/>
          <p:cNvPicPr>
            <a:picLocks noChangeAspect="1"/>
          </p:cNvPicPr>
          <p:nvPr/>
        </p:nvPicPr>
        <p:blipFill>
          <a:blip r:embed="rId2"/>
          <a:stretch>
            <a:fillRect/>
          </a:stretch>
        </p:blipFill>
        <p:spPr>
          <a:xfrm>
            <a:off x="4272627" y="991024"/>
            <a:ext cx="7614573" cy="4994139"/>
          </a:xfrm>
          <a:prstGeom prst="rect">
            <a:avLst/>
          </a:prstGeom>
        </p:spPr>
      </p:pic>
      <p:cxnSp>
        <p:nvCxnSpPr>
          <p:cNvPr id="6" name="Straight Arrow Connector 5"/>
          <p:cNvCxnSpPr/>
          <p:nvPr/>
        </p:nvCxnSpPr>
        <p:spPr>
          <a:xfrm flipV="1">
            <a:off x="2545772" y="1907228"/>
            <a:ext cx="2005446" cy="774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990636" y="2813949"/>
            <a:ext cx="747619"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770844" y="3164757"/>
            <a:ext cx="780374" cy="23632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715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9754"/>
            <a:ext cx="11582400" cy="1089329"/>
          </a:xfrm>
        </p:spPr>
        <p:txBody>
          <a:bodyPr/>
          <a:lstStyle/>
          <a:p>
            <a:r>
              <a:rPr lang="en-US" dirty="0"/>
              <a:t>Creating and Modifying Workspaces</a:t>
            </a:r>
          </a:p>
        </p:txBody>
      </p:sp>
      <p:sp>
        <p:nvSpPr>
          <p:cNvPr id="3" name="Content Placeholder 2"/>
          <p:cNvSpPr>
            <a:spLocks noGrp="1"/>
          </p:cNvSpPr>
          <p:nvPr>
            <p:ph sz="half" idx="1"/>
          </p:nvPr>
        </p:nvSpPr>
        <p:spPr>
          <a:xfrm>
            <a:off x="304800" y="1159084"/>
            <a:ext cx="11582400" cy="1532162"/>
          </a:xfrm>
        </p:spPr>
        <p:txBody>
          <a:bodyPr>
            <a:normAutofit/>
          </a:bodyPr>
          <a:lstStyle/>
          <a:p>
            <a:pPr lvl="1"/>
            <a:r>
              <a:rPr lang="en-US" dirty="0"/>
              <a:t>Note: After creating the new task </a:t>
            </a:r>
            <a:r>
              <a:rPr lang="en-US" dirty="0" smtClean="0"/>
              <a:t>center: </a:t>
            </a:r>
          </a:p>
          <a:p>
            <a:pPr lvl="2"/>
            <a:r>
              <a:rPr lang="en-US" dirty="0" smtClean="0"/>
              <a:t>The </a:t>
            </a:r>
            <a:r>
              <a:rPr lang="en-US" dirty="0"/>
              <a:t>title displays in the Navigation panel on the </a:t>
            </a:r>
            <a:r>
              <a:rPr lang="en-US" dirty="0" smtClean="0"/>
              <a:t>left.</a:t>
            </a:r>
          </a:p>
          <a:p>
            <a:pPr lvl="2"/>
            <a:r>
              <a:rPr lang="en-US" dirty="0" smtClean="0"/>
              <a:t>The main </a:t>
            </a:r>
            <a:r>
              <a:rPr lang="en-US" dirty="0"/>
              <a:t>page displays in Edit mode on the </a:t>
            </a:r>
            <a:r>
              <a:rPr lang="en-US" dirty="0" smtClean="0"/>
              <a:t>right and </a:t>
            </a:r>
            <a:r>
              <a:rPr lang="en-US" dirty="0"/>
              <a:t>an Edit Toolbar is displayed.</a:t>
            </a:r>
          </a:p>
          <a:p>
            <a:pPr lvl="2"/>
            <a:r>
              <a:rPr lang="en-US" dirty="0" smtClean="0"/>
              <a:t>The </a:t>
            </a:r>
            <a:r>
              <a:rPr lang="en-US" dirty="0"/>
              <a:t>layout you selected for this task center is </a:t>
            </a:r>
            <a:r>
              <a:rPr lang="en-US" dirty="0" smtClean="0"/>
              <a:t>indicated by </a:t>
            </a:r>
            <a:r>
              <a:rPr lang="en-US" dirty="0"/>
              <a:t>a dotted </a:t>
            </a:r>
            <a:r>
              <a:rPr lang="en-US" dirty="0" smtClean="0"/>
              <a:t>wire-frame</a:t>
            </a:r>
          </a:p>
        </p:txBody>
      </p:sp>
      <p:pic>
        <p:nvPicPr>
          <p:cNvPr id="5" name="Picture 4"/>
          <p:cNvPicPr>
            <a:picLocks noChangeAspect="1"/>
          </p:cNvPicPr>
          <p:nvPr/>
        </p:nvPicPr>
        <p:blipFill>
          <a:blip r:embed="rId2"/>
          <a:stretch>
            <a:fillRect/>
          </a:stretch>
        </p:blipFill>
        <p:spPr>
          <a:xfrm>
            <a:off x="304800" y="2976603"/>
            <a:ext cx="11582400" cy="2402858"/>
          </a:xfrm>
          <a:prstGeom prst="rect">
            <a:avLst/>
          </a:prstGeom>
        </p:spPr>
      </p:pic>
      <p:cxnSp>
        <p:nvCxnSpPr>
          <p:cNvPr id="6" name="Straight Arrow Connector 5"/>
          <p:cNvCxnSpPr/>
          <p:nvPr/>
        </p:nvCxnSpPr>
        <p:spPr>
          <a:xfrm flipH="1">
            <a:off x="779319" y="1693718"/>
            <a:ext cx="529936" cy="26289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0318174" y="2202873"/>
            <a:ext cx="155862" cy="11845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514600" y="2545773"/>
            <a:ext cx="3065318" cy="10806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904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1E840A-F32A-3D4E-85C0-D63554DD445A}"/>
              </a:ext>
            </a:extLst>
          </p:cNvPr>
          <p:cNvSpPr>
            <a:spLocks noGrp="1"/>
          </p:cNvSpPr>
          <p:nvPr>
            <p:ph type="title"/>
          </p:nvPr>
        </p:nvSpPr>
        <p:spPr/>
        <p:txBody>
          <a:bodyPr/>
          <a:lstStyle/>
          <a:p>
            <a:r>
              <a:rPr lang="en-US" dirty="0" smtClean="0"/>
              <a:t>Agenda</a:t>
            </a:r>
            <a:endParaRPr lang="en-US" dirty="0"/>
          </a:p>
        </p:txBody>
      </p:sp>
      <p:sp>
        <p:nvSpPr>
          <p:cNvPr id="6" name="Content Placeholder 5">
            <a:extLst>
              <a:ext uri="{FF2B5EF4-FFF2-40B4-BE49-F238E27FC236}">
                <a16:creationId xmlns:a16="http://schemas.microsoft.com/office/drawing/2014/main" id="{E3BBCD3D-6242-FA41-8781-53388578586E}"/>
              </a:ext>
            </a:extLst>
          </p:cNvPr>
          <p:cNvSpPr>
            <a:spLocks noGrp="1"/>
          </p:cNvSpPr>
          <p:nvPr>
            <p:ph idx="1"/>
          </p:nvPr>
        </p:nvSpPr>
        <p:spPr/>
        <p:txBody>
          <a:bodyPr/>
          <a:lstStyle/>
          <a:p>
            <a:r>
              <a:rPr lang="en-US" dirty="0" smtClean="0"/>
              <a:t>During this breakout session the following topics will be covered:</a:t>
            </a:r>
          </a:p>
          <a:p>
            <a:pPr lvl="1"/>
            <a:r>
              <a:rPr lang="en-US" dirty="0" smtClean="0"/>
              <a:t>Workspaces Overview</a:t>
            </a:r>
          </a:p>
          <a:p>
            <a:pPr lvl="1"/>
            <a:r>
              <a:rPr lang="en-US" dirty="0" smtClean="0"/>
              <a:t>Navigation in the </a:t>
            </a:r>
            <a:r>
              <a:rPr lang="en-US" dirty="0" err="1" smtClean="0"/>
              <a:t>ONESolution</a:t>
            </a:r>
            <a:r>
              <a:rPr lang="en-US" dirty="0" smtClean="0"/>
              <a:t> Workspaces</a:t>
            </a:r>
          </a:p>
          <a:p>
            <a:pPr lvl="1"/>
            <a:r>
              <a:rPr lang="en-US" dirty="0" smtClean="0"/>
              <a:t>Creating and Modifying Workspaces</a:t>
            </a:r>
          </a:p>
        </p:txBody>
      </p:sp>
    </p:spTree>
    <p:extLst>
      <p:ext uri="{BB962C8B-B14F-4D97-AF65-F5344CB8AC3E}">
        <p14:creationId xmlns:p14="http://schemas.microsoft.com/office/powerpoint/2010/main" val="4206672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9754"/>
            <a:ext cx="11582400" cy="1089329"/>
          </a:xfrm>
        </p:spPr>
        <p:txBody>
          <a:bodyPr/>
          <a:lstStyle/>
          <a:p>
            <a:r>
              <a:rPr lang="en-US" dirty="0"/>
              <a:t>Creating and Modifying Workspaces</a:t>
            </a:r>
          </a:p>
        </p:txBody>
      </p:sp>
      <p:sp>
        <p:nvSpPr>
          <p:cNvPr id="3" name="Content Placeholder 2"/>
          <p:cNvSpPr>
            <a:spLocks noGrp="1"/>
          </p:cNvSpPr>
          <p:nvPr>
            <p:ph sz="half" idx="1"/>
          </p:nvPr>
        </p:nvSpPr>
        <p:spPr>
          <a:xfrm>
            <a:off x="1808018" y="1159083"/>
            <a:ext cx="10079181" cy="4981943"/>
          </a:xfrm>
        </p:spPr>
        <p:txBody>
          <a:bodyPr>
            <a:normAutofit/>
          </a:bodyPr>
          <a:lstStyle/>
          <a:p>
            <a:r>
              <a:rPr lang="en-US" dirty="0" smtClean="0"/>
              <a:t>The Edit toolbar contains the following elements:</a:t>
            </a:r>
          </a:p>
          <a:p>
            <a:pPr lvl="1"/>
            <a:r>
              <a:rPr lang="en-US" dirty="0"/>
              <a:t>Add new component - Use this to add a new component window to the task center.</a:t>
            </a:r>
          </a:p>
          <a:p>
            <a:pPr lvl="1"/>
            <a:r>
              <a:rPr lang="en-US" dirty="0" smtClean="0"/>
              <a:t>Edit </a:t>
            </a:r>
            <a:r>
              <a:rPr lang="en-US" dirty="0"/>
              <a:t>page details - Use this to change the task center title and layout.</a:t>
            </a:r>
          </a:p>
          <a:p>
            <a:pPr lvl="1"/>
            <a:r>
              <a:rPr lang="en-US" dirty="0" smtClean="0"/>
              <a:t>Save </a:t>
            </a:r>
            <a:r>
              <a:rPr lang="en-US" dirty="0"/>
              <a:t>changes - Saves changes you made to the task center.</a:t>
            </a:r>
          </a:p>
          <a:p>
            <a:pPr lvl="1"/>
            <a:r>
              <a:rPr lang="en-US" dirty="0" smtClean="0"/>
              <a:t>Delete </a:t>
            </a:r>
            <a:r>
              <a:rPr lang="en-US" dirty="0"/>
              <a:t>task center - Use this to delete the new task center and restore the workspace.</a:t>
            </a:r>
          </a:p>
          <a:p>
            <a:pPr lvl="1"/>
            <a:r>
              <a:rPr lang="en-US" dirty="0" smtClean="0"/>
              <a:t>Revert </a:t>
            </a:r>
            <a:r>
              <a:rPr lang="en-US" dirty="0"/>
              <a:t>changes - Use this to revert an edited task center to its original state.</a:t>
            </a:r>
          </a:p>
          <a:p>
            <a:pPr lvl="1"/>
            <a:r>
              <a:rPr lang="en-US" dirty="0" smtClean="0"/>
              <a:t>Undo </a:t>
            </a:r>
            <a:r>
              <a:rPr lang="en-US" dirty="0"/>
              <a:t>changes - Use this to undo your current changes.</a:t>
            </a:r>
            <a:endParaRPr lang="en-US" dirty="0" smtClean="0"/>
          </a:p>
        </p:txBody>
      </p:sp>
      <p:pic>
        <p:nvPicPr>
          <p:cNvPr id="4" name="Picture 3"/>
          <p:cNvPicPr>
            <a:picLocks noChangeAspect="1"/>
          </p:cNvPicPr>
          <p:nvPr/>
        </p:nvPicPr>
        <p:blipFill>
          <a:blip r:embed="rId2"/>
          <a:stretch>
            <a:fillRect/>
          </a:stretch>
        </p:blipFill>
        <p:spPr>
          <a:xfrm>
            <a:off x="1493897" y="1533159"/>
            <a:ext cx="628239" cy="590163"/>
          </a:xfrm>
          <a:prstGeom prst="rect">
            <a:avLst/>
          </a:prstGeom>
        </p:spPr>
      </p:pic>
      <p:pic>
        <p:nvPicPr>
          <p:cNvPr id="6" name="Picture 5"/>
          <p:cNvPicPr>
            <a:picLocks noChangeAspect="1"/>
          </p:cNvPicPr>
          <p:nvPr/>
        </p:nvPicPr>
        <p:blipFill>
          <a:blip r:embed="rId3"/>
          <a:stretch>
            <a:fillRect/>
          </a:stretch>
        </p:blipFill>
        <p:spPr>
          <a:xfrm>
            <a:off x="1493897" y="2219745"/>
            <a:ext cx="628238" cy="584912"/>
          </a:xfrm>
          <a:prstGeom prst="rect">
            <a:avLst/>
          </a:prstGeom>
        </p:spPr>
      </p:pic>
      <p:pic>
        <p:nvPicPr>
          <p:cNvPr id="7" name="Picture 6"/>
          <p:cNvPicPr>
            <a:picLocks noChangeAspect="1"/>
          </p:cNvPicPr>
          <p:nvPr/>
        </p:nvPicPr>
        <p:blipFill>
          <a:blip r:embed="rId4"/>
          <a:stretch>
            <a:fillRect/>
          </a:stretch>
        </p:blipFill>
        <p:spPr>
          <a:xfrm>
            <a:off x="1503173" y="2901080"/>
            <a:ext cx="618962" cy="541590"/>
          </a:xfrm>
          <a:prstGeom prst="rect">
            <a:avLst/>
          </a:prstGeom>
        </p:spPr>
      </p:pic>
      <p:pic>
        <p:nvPicPr>
          <p:cNvPr id="8" name="Picture 7"/>
          <p:cNvPicPr>
            <a:picLocks noChangeAspect="1"/>
          </p:cNvPicPr>
          <p:nvPr/>
        </p:nvPicPr>
        <p:blipFill>
          <a:blip r:embed="rId5"/>
          <a:stretch>
            <a:fillRect/>
          </a:stretch>
        </p:blipFill>
        <p:spPr>
          <a:xfrm>
            <a:off x="1503173" y="3539092"/>
            <a:ext cx="618962" cy="641069"/>
          </a:xfrm>
          <a:prstGeom prst="rect">
            <a:avLst/>
          </a:prstGeom>
        </p:spPr>
      </p:pic>
      <p:pic>
        <p:nvPicPr>
          <p:cNvPr id="9" name="Picture 8"/>
          <p:cNvPicPr>
            <a:picLocks noChangeAspect="1"/>
          </p:cNvPicPr>
          <p:nvPr/>
        </p:nvPicPr>
        <p:blipFill>
          <a:blip r:embed="rId6"/>
          <a:stretch>
            <a:fillRect/>
          </a:stretch>
        </p:blipFill>
        <p:spPr>
          <a:xfrm>
            <a:off x="1503173" y="4276583"/>
            <a:ext cx="618962" cy="515802"/>
          </a:xfrm>
          <a:prstGeom prst="rect">
            <a:avLst/>
          </a:prstGeom>
        </p:spPr>
      </p:pic>
      <p:pic>
        <p:nvPicPr>
          <p:cNvPr id="10" name="Picture 9"/>
          <p:cNvPicPr>
            <a:picLocks noChangeAspect="1"/>
          </p:cNvPicPr>
          <p:nvPr/>
        </p:nvPicPr>
        <p:blipFill>
          <a:blip r:embed="rId7"/>
          <a:stretch>
            <a:fillRect/>
          </a:stretch>
        </p:blipFill>
        <p:spPr>
          <a:xfrm>
            <a:off x="1503173" y="4888807"/>
            <a:ext cx="618962" cy="502907"/>
          </a:xfrm>
          <a:prstGeom prst="rect">
            <a:avLst/>
          </a:prstGeom>
        </p:spPr>
      </p:pic>
    </p:spTree>
    <p:extLst>
      <p:ext uri="{BB962C8B-B14F-4D97-AF65-F5344CB8AC3E}">
        <p14:creationId xmlns:p14="http://schemas.microsoft.com/office/powerpoint/2010/main" val="1051297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Modifying Workspaces</a:t>
            </a:r>
          </a:p>
        </p:txBody>
      </p:sp>
      <p:sp>
        <p:nvSpPr>
          <p:cNvPr id="3" name="Content Placeholder 2"/>
          <p:cNvSpPr>
            <a:spLocks noGrp="1"/>
          </p:cNvSpPr>
          <p:nvPr>
            <p:ph sz="half" idx="1"/>
          </p:nvPr>
        </p:nvSpPr>
        <p:spPr>
          <a:xfrm>
            <a:off x="304800" y="1288112"/>
            <a:ext cx="11582400" cy="987498"/>
          </a:xfrm>
        </p:spPr>
        <p:txBody>
          <a:bodyPr/>
          <a:lstStyle/>
          <a:p>
            <a:r>
              <a:rPr lang="en-US" dirty="0" smtClean="0"/>
              <a:t>Adding a new Component:</a:t>
            </a:r>
          </a:p>
          <a:p>
            <a:pPr lvl="1"/>
            <a:r>
              <a:rPr lang="en-US" dirty="0" smtClean="0"/>
              <a:t>Click the Add </a:t>
            </a:r>
            <a:r>
              <a:rPr lang="en-US" dirty="0"/>
              <a:t>new component </a:t>
            </a:r>
            <a:r>
              <a:rPr lang="en-US" dirty="0" smtClean="0"/>
              <a:t>tool to </a:t>
            </a:r>
            <a:r>
              <a:rPr lang="en-US" dirty="0"/>
              <a:t>open the Add Component window.</a:t>
            </a:r>
          </a:p>
        </p:txBody>
      </p:sp>
      <p:pic>
        <p:nvPicPr>
          <p:cNvPr id="6" name="Content Placeholder 5"/>
          <p:cNvPicPr>
            <a:picLocks noGrp="1" noChangeAspect="1"/>
          </p:cNvPicPr>
          <p:nvPr>
            <p:ph sz="half" idx="2"/>
          </p:nvPr>
        </p:nvPicPr>
        <p:blipFill>
          <a:blip r:embed="rId2"/>
          <a:stretch>
            <a:fillRect/>
          </a:stretch>
        </p:blipFill>
        <p:spPr>
          <a:xfrm>
            <a:off x="2431471" y="2363075"/>
            <a:ext cx="6765113" cy="3813888"/>
          </a:xfrm>
          <a:prstGeom prst="rect">
            <a:avLst/>
          </a:prstGeom>
        </p:spPr>
      </p:pic>
      <p:pic>
        <p:nvPicPr>
          <p:cNvPr id="5" name="Picture 4"/>
          <p:cNvPicPr>
            <a:picLocks noChangeAspect="1"/>
          </p:cNvPicPr>
          <p:nvPr/>
        </p:nvPicPr>
        <p:blipFill>
          <a:blip r:embed="rId3"/>
          <a:stretch>
            <a:fillRect/>
          </a:stretch>
        </p:blipFill>
        <p:spPr>
          <a:xfrm>
            <a:off x="304800" y="1739178"/>
            <a:ext cx="462915" cy="434859"/>
          </a:xfrm>
          <a:prstGeom prst="rect">
            <a:avLst/>
          </a:prstGeom>
        </p:spPr>
      </p:pic>
    </p:spTree>
    <p:extLst>
      <p:ext uri="{BB962C8B-B14F-4D97-AF65-F5344CB8AC3E}">
        <p14:creationId xmlns:p14="http://schemas.microsoft.com/office/powerpoint/2010/main" val="1725476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Modifying Workspaces</a:t>
            </a:r>
          </a:p>
        </p:txBody>
      </p:sp>
      <p:sp>
        <p:nvSpPr>
          <p:cNvPr id="3" name="Content Placeholder 2"/>
          <p:cNvSpPr>
            <a:spLocks noGrp="1"/>
          </p:cNvSpPr>
          <p:nvPr>
            <p:ph sz="half" idx="1"/>
          </p:nvPr>
        </p:nvSpPr>
        <p:spPr>
          <a:xfrm>
            <a:off x="398318" y="4031312"/>
            <a:ext cx="11582400" cy="2161670"/>
          </a:xfrm>
        </p:spPr>
        <p:txBody>
          <a:bodyPr>
            <a:normAutofit lnSpcReduction="10000"/>
          </a:bodyPr>
          <a:lstStyle/>
          <a:p>
            <a:pPr lvl="1"/>
            <a:r>
              <a:rPr lang="en-US" dirty="0"/>
              <a:t>Select one of the following component types:</a:t>
            </a:r>
          </a:p>
          <a:p>
            <a:pPr lvl="2"/>
            <a:r>
              <a:rPr lang="en-US" dirty="0"/>
              <a:t>• </a:t>
            </a:r>
            <a:r>
              <a:rPr lang="en-US" dirty="0" err="1"/>
              <a:t>Cognos</a:t>
            </a:r>
            <a:r>
              <a:rPr lang="en-US" dirty="0"/>
              <a:t> - Analytics component.</a:t>
            </a:r>
          </a:p>
          <a:p>
            <a:pPr lvl="2"/>
            <a:r>
              <a:rPr lang="en-US" dirty="0"/>
              <a:t>• Links - Component that displays navigational links</a:t>
            </a:r>
          </a:p>
          <a:p>
            <a:pPr lvl="2"/>
            <a:r>
              <a:rPr lang="en-US" dirty="0"/>
              <a:t>• My Jobs - Displays the most recent jobs created by you</a:t>
            </a:r>
          </a:p>
          <a:p>
            <a:pPr lvl="2"/>
            <a:r>
              <a:rPr lang="en-US" dirty="0"/>
              <a:t>• My Tasks - Displays the most recent pending and on-hold tasks assigned to you</a:t>
            </a:r>
          </a:p>
          <a:p>
            <a:pPr lvl="1"/>
            <a:r>
              <a:rPr lang="en-US" dirty="0" smtClean="0"/>
              <a:t>Click </a:t>
            </a:r>
            <a:r>
              <a:rPr lang="en-US" dirty="0"/>
              <a:t>Add</a:t>
            </a:r>
            <a:r>
              <a:rPr lang="en-US" b="1" dirty="0"/>
              <a:t> </a:t>
            </a:r>
            <a:r>
              <a:rPr lang="en-US" dirty="0"/>
              <a:t>to add the component and continue editing the component settings.</a:t>
            </a:r>
          </a:p>
        </p:txBody>
      </p:sp>
      <p:pic>
        <p:nvPicPr>
          <p:cNvPr id="6" name="Content Placeholder 5"/>
          <p:cNvPicPr>
            <a:picLocks noGrp="1" noChangeAspect="1"/>
          </p:cNvPicPr>
          <p:nvPr>
            <p:ph sz="half" idx="2"/>
          </p:nvPr>
        </p:nvPicPr>
        <p:blipFill>
          <a:blip r:embed="rId2"/>
          <a:stretch>
            <a:fillRect/>
          </a:stretch>
        </p:blipFill>
        <p:spPr>
          <a:xfrm>
            <a:off x="3253770" y="1001866"/>
            <a:ext cx="5266775" cy="2969188"/>
          </a:xfrm>
          <a:prstGeom prst="rect">
            <a:avLst/>
          </a:prstGeom>
        </p:spPr>
      </p:pic>
    </p:spTree>
    <p:extLst>
      <p:ext uri="{BB962C8B-B14F-4D97-AF65-F5344CB8AC3E}">
        <p14:creationId xmlns:p14="http://schemas.microsoft.com/office/powerpoint/2010/main" val="3463784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Modifying Workspaces</a:t>
            </a:r>
          </a:p>
        </p:txBody>
      </p:sp>
      <p:sp>
        <p:nvSpPr>
          <p:cNvPr id="3" name="Content Placeholder 2"/>
          <p:cNvSpPr>
            <a:spLocks noGrp="1"/>
          </p:cNvSpPr>
          <p:nvPr>
            <p:ph sz="half" idx="1"/>
          </p:nvPr>
        </p:nvSpPr>
        <p:spPr>
          <a:xfrm>
            <a:off x="304800" y="1273764"/>
            <a:ext cx="5715000" cy="2327626"/>
          </a:xfrm>
        </p:spPr>
        <p:txBody>
          <a:bodyPr>
            <a:normAutofit fontScale="92500" lnSpcReduction="10000"/>
          </a:bodyPr>
          <a:lstStyle/>
          <a:p>
            <a:r>
              <a:rPr lang="en-US" dirty="0" smtClean="0"/>
              <a:t>Adding a </a:t>
            </a:r>
            <a:r>
              <a:rPr lang="en-US" dirty="0" err="1" smtClean="0"/>
              <a:t>Cognos</a:t>
            </a:r>
            <a:r>
              <a:rPr lang="en-US" dirty="0" smtClean="0"/>
              <a:t> Component</a:t>
            </a:r>
          </a:p>
          <a:p>
            <a:pPr lvl="1"/>
            <a:r>
              <a:rPr lang="en-US" dirty="0"/>
              <a:t>After selecting the </a:t>
            </a:r>
            <a:r>
              <a:rPr lang="en-US" dirty="0" err="1" smtClean="0"/>
              <a:t>Cognos</a:t>
            </a:r>
            <a:r>
              <a:rPr lang="en-US" dirty="0" smtClean="0"/>
              <a:t> </a:t>
            </a:r>
            <a:r>
              <a:rPr lang="en-US" dirty="0"/>
              <a:t>component in the Add Component window, click on the Add Button</a:t>
            </a:r>
            <a:r>
              <a:rPr lang="en-US" dirty="0" smtClean="0"/>
              <a:t>.</a:t>
            </a:r>
          </a:p>
          <a:p>
            <a:pPr lvl="1"/>
            <a:r>
              <a:rPr lang="en-US" dirty="0" smtClean="0"/>
              <a:t>A Settings window will appear and allow you to select the reports to be included. </a:t>
            </a:r>
            <a:endParaRPr lang="en-US" dirty="0"/>
          </a:p>
        </p:txBody>
      </p:sp>
      <p:pic>
        <p:nvPicPr>
          <p:cNvPr id="7" name="Content Placeholder 6"/>
          <p:cNvPicPr>
            <a:picLocks noGrp="1" noChangeAspect="1"/>
          </p:cNvPicPr>
          <p:nvPr>
            <p:ph sz="half" idx="2"/>
          </p:nvPr>
        </p:nvPicPr>
        <p:blipFill>
          <a:blip r:embed="rId2"/>
          <a:stretch>
            <a:fillRect/>
          </a:stretch>
        </p:blipFill>
        <p:spPr>
          <a:xfrm>
            <a:off x="6172200" y="1273765"/>
            <a:ext cx="5715000" cy="3233571"/>
          </a:xfrm>
          <a:prstGeom prst="rect">
            <a:avLst/>
          </a:prstGeom>
        </p:spPr>
      </p:pic>
      <p:cxnSp>
        <p:nvCxnSpPr>
          <p:cNvPr id="9" name="Straight Arrow Connector 8"/>
          <p:cNvCxnSpPr/>
          <p:nvPr/>
        </p:nvCxnSpPr>
        <p:spPr>
          <a:xfrm>
            <a:off x="5829300" y="1911927"/>
            <a:ext cx="498764"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1539721" y="3601390"/>
            <a:ext cx="4009025" cy="2575955"/>
          </a:xfrm>
          <a:prstGeom prst="rect">
            <a:avLst/>
          </a:prstGeom>
        </p:spPr>
      </p:pic>
      <p:cxnSp>
        <p:nvCxnSpPr>
          <p:cNvPr id="13" name="Straight Arrow Connector 12"/>
          <p:cNvCxnSpPr/>
          <p:nvPr/>
        </p:nvCxnSpPr>
        <p:spPr>
          <a:xfrm>
            <a:off x="5278582" y="2223655"/>
            <a:ext cx="1049482" cy="20158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7131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Modifying Workspaces</a:t>
            </a:r>
          </a:p>
        </p:txBody>
      </p:sp>
      <p:sp>
        <p:nvSpPr>
          <p:cNvPr id="3" name="Content Placeholder 2"/>
          <p:cNvSpPr>
            <a:spLocks noGrp="1"/>
          </p:cNvSpPr>
          <p:nvPr>
            <p:ph idx="1"/>
          </p:nvPr>
        </p:nvSpPr>
        <p:spPr>
          <a:xfrm>
            <a:off x="284019" y="1200647"/>
            <a:ext cx="3830782" cy="4888852"/>
          </a:xfrm>
        </p:spPr>
        <p:txBody>
          <a:bodyPr/>
          <a:lstStyle/>
          <a:p>
            <a:pPr lvl="1"/>
            <a:r>
              <a:rPr lang="en-US" dirty="0" smtClean="0"/>
              <a:t>Select a folder containing the report desired from the Folders pane.</a:t>
            </a:r>
          </a:p>
          <a:p>
            <a:pPr lvl="1"/>
            <a:r>
              <a:rPr lang="en-US" dirty="0" smtClean="0"/>
              <a:t>Select the desired report from the Reports pane.</a:t>
            </a:r>
          </a:p>
          <a:p>
            <a:pPr lvl="1"/>
            <a:r>
              <a:rPr lang="en-US" dirty="0" smtClean="0"/>
              <a:t>Click the Finish button to complete the operation.</a:t>
            </a:r>
            <a:endParaRPr lang="en-US" dirty="0"/>
          </a:p>
        </p:txBody>
      </p:sp>
      <p:pic>
        <p:nvPicPr>
          <p:cNvPr id="3074" name="Picture 1" descr="image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135" y="1200647"/>
            <a:ext cx="7603065" cy="4888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flipV="1">
            <a:off x="2992582" y="1974273"/>
            <a:ext cx="1444336" cy="4364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992582" y="1974273"/>
            <a:ext cx="5174673" cy="14859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992582" y="4447309"/>
            <a:ext cx="3013363" cy="11326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387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Modifying Workspaces</a:t>
            </a:r>
          </a:p>
        </p:txBody>
      </p:sp>
      <p:sp>
        <p:nvSpPr>
          <p:cNvPr id="4" name="Content Placeholder 3"/>
          <p:cNvSpPr>
            <a:spLocks noGrp="1"/>
          </p:cNvSpPr>
          <p:nvPr>
            <p:ph sz="half" idx="2"/>
          </p:nvPr>
        </p:nvSpPr>
        <p:spPr/>
        <p:txBody>
          <a:bodyPr/>
          <a:lstStyle/>
          <a:p>
            <a:pPr lvl="1"/>
            <a:r>
              <a:rPr lang="en-US" dirty="0" smtClean="0"/>
              <a:t>After clicking on the Finish button, a Component Preview for the report will be shown in the Settings window for the report.</a:t>
            </a:r>
          </a:p>
          <a:p>
            <a:pPr lvl="1"/>
            <a:r>
              <a:rPr lang="en-US" dirty="0" smtClean="0"/>
              <a:t>Click the Finish button to complete adding the report to the task list.</a:t>
            </a:r>
          </a:p>
          <a:p>
            <a:pPr lvl="1"/>
            <a:r>
              <a:rPr lang="en-US" dirty="0" smtClean="0"/>
              <a:t>The component containing the links does not contain a name.</a:t>
            </a:r>
          </a:p>
          <a:p>
            <a:pPr lvl="1"/>
            <a:r>
              <a:rPr lang="en-US" dirty="0" smtClean="0"/>
              <a:t>To add a name to the component, click in the name field and enter the desired name.</a:t>
            </a:r>
            <a:endParaRPr lang="en-US" dirty="0"/>
          </a:p>
        </p:txBody>
      </p:sp>
      <p:pic>
        <p:nvPicPr>
          <p:cNvPr id="4098" name="Picture 2" descr="image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653" y="965298"/>
            <a:ext cx="4206154" cy="272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flipH="1" flipV="1">
            <a:off x="2680854" y="1550668"/>
            <a:ext cx="4145973" cy="2885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099" name="Picture 3" descr="image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59790"/>
            <a:ext cx="6075218" cy="203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Arrow Connector 14"/>
          <p:cNvCxnSpPr/>
          <p:nvPr/>
        </p:nvCxnSpPr>
        <p:spPr>
          <a:xfrm flipH="1" flipV="1">
            <a:off x="4021282" y="4416136"/>
            <a:ext cx="2805545" cy="1870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777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Modifying Workspaces</a:t>
            </a:r>
          </a:p>
        </p:txBody>
      </p:sp>
      <p:sp>
        <p:nvSpPr>
          <p:cNvPr id="3" name="Content Placeholder 2"/>
          <p:cNvSpPr>
            <a:spLocks noGrp="1"/>
          </p:cNvSpPr>
          <p:nvPr>
            <p:ph sz="half" idx="1"/>
          </p:nvPr>
        </p:nvSpPr>
        <p:spPr>
          <a:xfrm>
            <a:off x="304800" y="1273764"/>
            <a:ext cx="5715000" cy="2327626"/>
          </a:xfrm>
        </p:spPr>
        <p:txBody>
          <a:bodyPr>
            <a:normAutofit/>
          </a:bodyPr>
          <a:lstStyle/>
          <a:p>
            <a:r>
              <a:rPr lang="en-US" dirty="0" smtClean="0"/>
              <a:t>Adding a Links Component</a:t>
            </a:r>
          </a:p>
          <a:p>
            <a:pPr lvl="1"/>
            <a:r>
              <a:rPr lang="en-US" dirty="0"/>
              <a:t>After selecting the </a:t>
            </a:r>
            <a:r>
              <a:rPr lang="en-US" dirty="0" smtClean="0"/>
              <a:t>Links </a:t>
            </a:r>
            <a:r>
              <a:rPr lang="en-US" dirty="0"/>
              <a:t>component in the Add Component window, click on the Add Button</a:t>
            </a:r>
            <a:r>
              <a:rPr lang="en-US" dirty="0" smtClean="0"/>
              <a:t>.</a:t>
            </a:r>
          </a:p>
          <a:p>
            <a:pPr lvl="1"/>
            <a:r>
              <a:rPr lang="en-US" dirty="0" smtClean="0"/>
              <a:t>A Links Setting window will appear.</a:t>
            </a:r>
          </a:p>
        </p:txBody>
      </p:sp>
      <p:pic>
        <p:nvPicPr>
          <p:cNvPr id="7" name="Content Placeholder 6"/>
          <p:cNvPicPr>
            <a:picLocks noGrp="1" noChangeAspect="1"/>
          </p:cNvPicPr>
          <p:nvPr>
            <p:ph sz="half" idx="2"/>
          </p:nvPr>
        </p:nvPicPr>
        <p:blipFill>
          <a:blip r:embed="rId2"/>
          <a:stretch>
            <a:fillRect/>
          </a:stretch>
        </p:blipFill>
        <p:spPr>
          <a:xfrm>
            <a:off x="6172200" y="1273765"/>
            <a:ext cx="5715000" cy="3233571"/>
          </a:xfrm>
          <a:prstGeom prst="rect">
            <a:avLst/>
          </a:prstGeom>
        </p:spPr>
      </p:pic>
      <p:cxnSp>
        <p:nvCxnSpPr>
          <p:cNvPr id="9" name="Straight Arrow Connector 8"/>
          <p:cNvCxnSpPr/>
          <p:nvPr/>
        </p:nvCxnSpPr>
        <p:spPr>
          <a:xfrm>
            <a:off x="5756564" y="2119745"/>
            <a:ext cx="571500" cy="2597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343400" y="2618509"/>
            <a:ext cx="1984664" cy="16209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Content Placeholder 4"/>
          <p:cNvPicPr>
            <a:picLocks noChangeAspect="1"/>
          </p:cNvPicPr>
          <p:nvPr/>
        </p:nvPicPr>
        <p:blipFill>
          <a:blip r:embed="rId3"/>
          <a:stretch>
            <a:fillRect/>
          </a:stretch>
        </p:blipFill>
        <p:spPr>
          <a:xfrm>
            <a:off x="690283" y="3766586"/>
            <a:ext cx="4645449" cy="2359098"/>
          </a:xfrm>
          <a:prstGeom prst="rect">
            <a:avLst/>
          </a:prstGeom>
        </p:spPr>
      </p:pic>
      <p:cxnSp>
        <p:nvCxnSpPr>
          <p:cNvPr id="12" name="Straight Arrow Connector 11"/>
          <p:cNvCxnSpPr/>
          <p:nvPr/>
        </p:nvCxnSpPr>
        <p:spPr>
          <a:xfrm>
            <a:off x="1714500" y="3117273"/>
            <a:ext cx="0" cy="7689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996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Modifying Workspaces</a:t>
            </a:r>
          </a:p>
        </p:txBody>
      </p:sp>
      <p:pic>
        <p:nvPicPr>
          <p:cNvPr id="5" name="Content Placeholder 4"/>
          <p:cNvPicPr>
            <a:picLocks noGrp="1" noChangeAspect="1"/>
          </p:cNvPicPr>
          <p:nvPr>
            <p:ph sz="half" idx="1"/>
          </p:nvPr>
        </p:nvPicPr>
        <p:blipFill>
          <a:blip r:embed="rId2"/>
          <a:stretch>
            <a:fillRect/>
          </a:stretch>
        </p:blipFill>
        <p:spPr>
          <a:xfrm>
            <a:off x="304800" y="1288111"/>
            <a:ext cx="4645449" cy="2359098"/>
          </a:xfrm>
          <a:prstGeom prst="rect">
            <a:avLst/>
          </a:prstGeom>
        </p:spPr>
      </p:pic>
      <p:sp>
        <p:nvSpPr>
          <p:cNvPr id="4" name="Content Placeholder 3"/>
          <p:cNvSpPr>
            <a:spLocks noGrp="1"/>
          </p:cNvSpPr>
          <p:nvPr>
            <p:ph sz="half" idx="2"/>
          </p:nvPr>
        </p:nvSpPr>
        <p:spPr>
          <a:xfrm>
            <a:off x="5143500" y="1288111"/>
            <a:ext cx="6743700" cy="4888852"/>
          </a:xfrm>
        </p:spPr>
        <p:txBody>
          <a:bodyPr/>
          <a:lstStyle/>
          <a:p>
            <a:r>
              <a:rPr lang="en-US" dirty="0" smtClean="0"/>
              <a:t>Adding a Link component</a:t>
            </a:r>
          </a:p>
          <a:p>
            <a:pPr lvl="1"/>
            <a:r>
              <a:rPr lang="en-US" dirty="0" smtClean="0"/>
              <a:t>Locate the link to be added in the Available Entry Points list by navigating the folder structure.</a:t>
            </a:r>
          </a:p>
          <a:p>
            <a:pPr lvl="1"/>
            <a:r>
              <a:rPr lang="en-US" dirty="0" smtClean="0"/>
              <a:t>After selecting the entry point link, click on the right arrow button to move the link to the Current Links pane.</a:t>
            </a:r>
          </a:p>
          <a:p>
            <a:pPr lvl="1"/>
            <a:r>
              <a:rPr lang="en-US" dirty="0" smtClean="0"/>
              <a:t>Continue adding the desired links in this manner until all have been moved to Current Links.</a:t>
            </a:r>
          </a:p>
          <a:p>
            <a:pPr lvl="1"/>
            <a:r>
              <a:rPr lang="en-US" dirty="0" smtClean="0"/>
              <a:t>Click the Save Changes button to save the changes made.</a:t>
            </a:r>
            <a:endParaRPr lang="en-US" dirty="0"/>
          </a:p>
        </p:txBody>
      </p:sp>
      <p:pic>
        <p:nvPicPr>
          <p:cNvPr id="6" name="Picture 5"/>
          <p:cNvPicPr>
            <a:picLocks noChangeAspect="1"/>
          </p:cNvPicPr>
          <p:nvPr/>
        </p:nvPicPr>
        <p:blipFill>
          <a:blip r:embed="rId3"/>
          <a:stretch>
            <a:fillRect/>
          </a:stretch>
        </p:blipFill>
        <p:spPr>
          <a:xfrm>
            <a:off x="304800" y="3816981"/>
            <a:ext cx="4626807" cy="2359982"/>
          </a:xfrm>
          <a:prstGeom prst="rect">
            <a:avLst/>
          </a:prstGeom>
        </p:spPr>
      </p:pic>
      <p:cxnSp>
        <p:nvCxnSpPr>
          <p:cNvPr id="8" name="Straight Arrow Connector 7"/>
          <p:cNvCxnSpPr/>
          <p:nvPr/>
        </p:nvCxnSpPr>
        <p:spPr>
          <a:xfrm flipH="1" flipV="1">
            <a:off x="1475509" y="1849582"/>
            <a:ext cx="4145973" cy="831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576945" y="2275609"/>
            <a:ext cx="3044537" cy="6961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844636" y="2826327"/>
            <a:ext cx="2026228" cy="8208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018309" y="5122718"/>
            <a:ext cx="4603173" cy="8104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78544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Modifying Workspaces</a:t>
            </a:r>
          </a:p>
        </p:txBody>
      </p:sp>
      <p:pic>
        <p:nvPicPr>
          <p:cNvPr id="5" name="Content Placeholder 4"/>
          <p:cNvPicPr>
            <a:picLocks noGrp="1" noChangeAspect="1"/>
          </p:cNvPicPr>
          <p:nvPr>
            <p:ph sz="half" idx="1"/>
          </p:nvPr>
        </p:nvPicPr>
        <p:blipFill>
          <a:blip r:embed="rId2"/>
          <a:stretch>
            <a:fillRect/>
          </a:stretch>
        </p:blipFill>
        <p:spPr>
          <a:xfrm>
            <a:off x="217911" y="1094885"/>
            <a:ext cx="2888971" cy="1966821"/>
          </a:xfrm>
          <a:prstGeom prst="rect">
            <a:avLst/>
          </a:prstGeom>
        </p:spPr>
      </p:pic>
      <p:sp>
        <p:nvSpPr>
          <p:cNvPr id="4" name="Content Placeholder 3"/>
          <p:cNvSpPr>
            <a:spLocks noGrp="1"/>
          </p:cNvSpPr>
          <p:nvPr>
            <p:ph sz="half" idx="2"/>
          </p:nvPr>
        </p:nvSpPr>
        <p:spPr>
          <a:xfrm>
            <a:off x="4686300" y="1288111"/>
            <a:ext cx="7200900" cy="3678744"/>
          </a:xfrm>
        </p:spPr>
        <p:txBody>
          <a:bodyPr/>
          <a:lstStyle/>
          <a:p>
            <a:r>
              <a:rPr lang="en-US" dirty="0" smtClean="0"/>
              <a:t>Icons in the Current Links pane can be displayed in different formats:</a:t>
            </a:r>
          </a:p>
          <a:p>
            <a:pPr lvl="1"/>
            <a:r>
              <a:rPr lang="en-US" dirty="0" smtClean="0"/>
              <a:t>Tile Mode (Default mode)</a:t>
            </a:r>
          </a:p>
          <a:p>
            <a:pPr lvl="1"/>
            <a:r>
              <a:rPr lang="en-US" dirty="0" smtClean="0"/>
              <a:t>Tile Mode with mask</a:t>
            </a:r>
          </a:p>
          <a:p>
            <a:pPr lvl="1"/>
            <a:r>
              <a:rPr lang="en-US" dirty="0" smtClean="0"/>
              <a:t>List Mode</a:t>
            </a:r>
          </a:p>
          <a:p>
            <a:r>
              <a:rPr lang="en-US" dirty="0" smtClean="0"/>
              <a:t>The order of icons in the pane can also be changed using the up and down arrows.</a:t>
            </a:r>
          </a:p>
          <a:p>
            <a:pPr lvl="1"/>
            <a:r>
              <a:rPr lang="en-US" dirty="0" smtClean="0"/>
              <a:t>Select the item in the pane to be moved and use the arrow keys to move it up or down.</a:t>
            </a:r>
            <a:endParaRPr lang="en-US" dirty="0"/>
          </a:p>
        </p:txBody>
      </p:sp>
      <p:pic>
        <p:nvPicPr>
          <p:cNvPr id="7" name="Picture 6"/>
          <p:cNvPicPr>
            <a:picLocks noChangeAspect="1"/>
          </p:cNvPicPr>
          <p:nvPr/>
        </p:nvPicPr>
        <p:blipFill>
          <a:blip r:embed="rId3"/>
          <a:stretch>
            <a:fillRect/>
          </a:stretch>
        </p:blipFill>
        <p:spPr>
          <a:xfrm>
            <a:off x="217911" y="4499263"/>
            <a:ext cx="3255912" cy="1517959"/>
          </a:xfrm>
          <a:prstGeom prst="rect">
            <a:avLst/>
          </a:prstGeom>
        </p:spPr>
      </p:pic>
      <p:pic>
        <p:nvPicPr>
          <p:cNvPr id="8" name="Picture 7"/>
          <p:cNvPicPr>
            <a:picLocks noChangeAspect="1"/>
          </p:cNvPicPr>
          <p:nvPr/>
        </p:nvPicPr>
        <p:blipFill>
          <a:blip r:embed="rId4"/>
          <a:stretch>
            <a:fillRect/>
          </a:stretch>
        </p:blipFill>
        <p:spPr>
          <a:xfrm>
            <a:off x="304800" y="3061706"/>
            <a:ext cx="3169023" cy="1382460"/>
          </a:xfrm>
          <a:prstGeom prst="rect">
            <a:avLst/>
          </a:prstGeom>
        </p:spPr>
      </p:pic>
      <p:cxnSp>
        <p:nvCxnSpPr>
          <p:cNvPr id="10" name="Straight Arrow Connector 9"/>
          <p:cNvCxnSpPr/>
          <p:nvPr/>
        </p:nvCxnSpPr>
        <p:spPr>
          <a:xfrm flipH="1">
            <a:off x="1932709" y="2306782"/>
            <a:ext cx="3262746" cy="623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171700" y="2795155"/>
            <a:ext cx="3023755" cy="11533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597727" y="3149170"/>
            <a:ext cx="2597728" cy="23164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473823" y="4062845"/>
            <a:ext cx="1499959" cy="14962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5"/>
          <a:stretch>
            <a:fillRect/>
          </a:stretch>
        </p:blipFill>
        <p:spPr>
          <a:xfrm>
            <a:off x="5582742" y="4935682"/>
            <a:ext cx="2868625" cy="1284839"/>
          </a:xfrm>
          <a:prstGeom prst="rect">
            <a:avLst/>
          </a:prstGeom>
        </p:spPr>
      </p:pic>
    </p:spTree>
    <p:extLst>
      <p:ext uri="{BB962C8B-B14F-4D97-AF65-F5344CB8AC3E}">
        <p14:creationId xmlns:p14="http://schemas.microsoft.com/office/powerpoint/2010/main" val="22208140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Modifying Workspaces</a:t>
            </a:r>
          </a:p>
        </p:txBody>
      </p:sp>
      <p:pic>
        <p:nvPicPr>
          <p:cNvPr id="5" name="Content Placeholder 4"/>
          <p:cNvPicPr>
            <a:picLocks noGrp="1" noChangeAspect="1"/>
          </p:cNvPicPr>
          <p:nvPr>
            <p:ph sz="half" idx="1"/>
          </p:nvPr>
        </p:nvPicPr>
        <p:blipFill>
          <a:blip r:embed="rId2"/>
          <a:stretch>
            <a:fillRect/>
          </a:stretch>
        </p:blipFill>
        <p:spPr>
          <a:xfrm>
            <a:off x="304801" y="1288112"/>
            <a:ext cx="5119186" cy="2431834"/>
          </a:xfrm>
          <a:prstGeom prst="rect">
            <a:avLst/>
          </a:prstGeom>
        </p:spPr>
      </p:pic>
      <p:sp>
        <p:nvSpPr>
          <p:cNvPr id="4" name="Content Placeholder 3"/>
          <p:cNvSpPr>
            <a:spLocks noGrp="1"/>
          </p:cNvSpPr>
          <p:nvPr>
            <p:ph sz="half" idx="2"/>
          </p:nvPr>
        </p:nvSpPr>
        <p:spPr/>
        <p:txBody>
          <a:bodyPr/>
          <a:lstStyle/>
          <a:p>
            <a:pPr lvl="1"/>
            <a:r>
              <a:rPr lang="en-US" dirty="0" smtClean="0"/>
              <a:t>After saving the changes the links will be displayed on the desktop in the order and format they were saved in.</a:t>
            </a:r>
          </a:p>
          <a:p>
            <a:pPr lvl="1"/>
            <a:r>
              <a:rPr lang="en-US" dirty="0" smtClean="0"/>
              <a:t>The component containing the links does not contain a name.</a:t>
            </a:r>
          </a:p>
          <a:p>
            <a:pPr lvl="1"/>
            <a:r>
              <a:rPr lang="en-US" dirty="0" smtClean="0"/>
              <a:t>To add a name to the component, click in the name field and enter the desired name.</a:t>
            </a:r>
            <a:endParaRPr lang="en-US" dirty="0"/>
          </a:p>
        </p:txBody>
      </p:sp>
      <p:pic>
        <p:nvPicPr>
          <p:cNvPr id="6" name="Picture 5"/>
          <p:cNvPicPr>
            <a:picLocks noChangeAspect="1"/>
          </p:cNvPicPr>
          <p:nvPr/>
        </p:nvPicPr>
        <p:blipFill>
          <a:blip r:embed="rId3"/>
          <a:stretch>
            <a:fillRect/>
          </a:stretch>
        </p:blipFill>
        <p:spPr>
          <a:xfrm>
            <a:off x="312653" y="3819202"/>
            <a:ext cx="5090620" cy="2357761"/>
          </a:xfrm>
          <a:prstGeom prst="rect">
            <a:avLst/>
          </a:prstGeom>
        </p:spPr>
      </p:pic>
      <p:cxnSp>
        <p:nvCxnSpPr>
          <p:cNvPr id="8" name="Straight Arrow Connector 7"/>
          <p:cNvCxnSpPr/>
          <p:nvPr/>
        </p:nvCxnSpPr>
        <p:spPr>
          <a:xfrm flipH="1" flipV="1">
            <a:off x="3387436" y="1839191"/>
            <a:ext cx="3241964" cy="10079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387436" y="3647209"/>
            <a:ext cx="3241964" cy="6234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692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F1CC00B-7FBA-0649-9200-90F29D9B543A}"/>
              </a:ext>
            </a:extLst>
          </p:cNvPr>
          <p:cNvSpPr>
            <a:spLocks noGrp="1"/>
          </p:cNvSpPr>
          <p:nvPr>
            <p:ph type="ctrTitle"/>
          </p:nvPr>
        </p:nvSpPr>
        <p:spPr/>
        <p:txBody>
          <a:bodyPr/>
          <a:lstStyle/>
          <a:p>
            <a:r>
              <a:rPr lang="en-US" dirty="0" smtClean="0"/>
              <a:t>Workspaces Overview</a:t>
            </a:r>
            <a:endParaRPr lang="en-US" dirty="0"/>
          </a:p>
        </p:txBody>
      </p:sp>
      <p:sp>
        <p:nvSpPr>
          <p:cNvPr id="9" name="Text Placeholder 8">
            <a:extLst>
              <a:ext uri="{FF2B5EF4-FFF2-40B4-BE49-F238E27FC236}">
                <a16:creationId xmlns:a16="http://schemas.microsoft.com/office/drawing/2014/main" id="{525FA657-44F2-B442-9B1D-9269FF6410B4}"/>
              </a:ext>
            </a:extLst>
          </p:cNvPr>
          <p:cNvSpPr>
            <a:spLocks noGrp="1"/>
          </p:cNvSpPr>
          <p:nvPr>
            <p:ph type="body" sz="quarter" idx="10"/>
          </p:nvPr>
        </p:nvSpPr>
        <p:spPr/>
        <p:txBody>
          <a:bodyPr/>
          <a:lstStyle/>
          <a:p>
            <a:r>
              <a:rPr lang="en-US" dirty="0" smtClean="0"/>
              <a:t>A Brief Overview of Workspaces</a:t>
            </a:r>
            <a:endParaRPr lang="en-US" dirty="0"/>
          </a:p>
        </p:txBody>
      </p:sp>
    </p:spTree>
    <p:extLst>
      <p:ext uri="{BB962C8B-B14F-4D97-AF65-F5344CB8AC3E}">
        <p14:creationId xmlns:p14="http://schemas.microsoft.com/office/powerpoint/2010/main" val="2655156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Modifying Workspaces</a:t>
            </a:r>
          </a:p>
        </p:txBody>
      </p:sp>
      <p:sp>
        <p:nvSpPr>
          <p:cNvPr id="3" name="Content Placeholder 2"/>
          <p:cNvSpPr>
            <a:spLocks noGrp="1"/>
          </p:cNvSpPr>
          <p:nvPr>
            <p:ph sz="half" idx="1"/>
          </p:nvPr>
        </p:nvSpPr>
        <p:spPr>
          <a:xfrm>
            <a:off x="304800" y="1119326"/>
            <a:ext cx="5715000" cy="3096853"/>
          </a:xfrm>
        </p:spPr>
        <p:txBody>
          <a:bodyPr>
            <a:normAutofit/>
          </a:bodyPr>
          <a:lstStyle/>
          <a:p>
            <a:r>
              <a:rPr lang="en-US" dirty="0" smtClean="0"/>
              <a:t>Adding a Jobs Component</a:t>
            </a:r>
          </a:p>
          <a:p>
            <a:pPr lvl="1"/>
            <a:r>
              <a:rPr lang="en-US" dirty="0" smtClean="0"/>
              <a:t>After selecting the My Jobs component in the Add Component window, click on the Add Button.</a:t>
            </a:r>
          </a:p>
          <a:p>
            <a:pPr lvl="1"/>
            <a:r>
              <a:rPr lang="en-US" dirty="0" smtClean="0"/>
              <a:t>The My Jobs component will be added to the frame on the desktop.</a:t>
            </a:r>
          </a:p>
          <a:p>
            <a:pPr lvl="1"/>
            <a:r>
              <a:rPr lang="en-US" dirty="0" smtClean="0"/>
              <a:t>Enter a name for the component in the name field of the component.</a:t>
            </a:r>
          </a:p>
        </p:txBody>
      </p:sp>
      <p:pic>
        <p:nvPicPr>
          <p:cNvPr id="5" name="Content Placeholder 4"/>
          <p:cNvPicPr>
            <a:picLocks noGrp="1" noChangeAspect="1"/>
          </p:cNvPicPr>
          <p:nvPr>
            <p:ph sz="half" idx="2"/>
          </p:nvPr>
        </p:nvPicPr>
        <p:blipFill>
          <a:blip r:embed="rId2"/>
          <a:stretch>
            <a:fillRect/>
          </a:stretch>
        </p:blipFill>
        <p:spPr>
          <a:xfrm>
            <a:off x="6930736" y="1200648"/>
            <a:ext cx="4880264" cy="2743440"/>
          </a:xfrm>
          <a:prstGeom prst="rect">
            <a:avLst/>
          </a:prstGeom>
        </p:spPr>
      </p:pic>
      <p:pic>
        <p:nvPicPr>
          <p:cNvPr id="6" name="Picture 5"/>
          <p:cNvPicPr>
            <a:picLocks noChangeAspect="1"/>
          </p:cNvPicPr>
          <p:nvPr/>
        </p:nvPicPr>
        <p:blipFill>
          <a:blip r:embed="rId3"/>
          <a:stretch>
            <a:fillRect/>
          </a:stretch>
        </p:blipFill>
        <p:spPr>
          <a:xfrm>
            <a:off x="6589075" y="4135581"/>
            <a:ext cx="5221925" cy="2041381"/>
          </a:xfrm>
          <a:prstGeom prst="rect">
            <a:avLst/>
          </a:prstGeom>
        </p:spPr>
      </p:pic>
      <p:cxnSp>
        <p:nvCxnSpPr>
          <p:cNvPr id="8" name="Straight Arrow Connector 7"/>
          <p:cNvCxnSpPr/>
          <p:nvPr/>
        </p:nvCxnSpPr>
        <p:spPr>
          <a:xfrm>
            <a:off x="5756564" y="2208655"/>
            <a:ext cx="1309254" cy="3637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820641" y="3075709"/>
            <a:ext cx="1484168" cy="12365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a:stretch>
            <a:fillRect/>
          </a:stretch>
        </p:blipFill>
        <p:spPr>
          <a:xfrm>
            <a:off x="694354" y="4216179"/>
            <a:ext cx="5191850" cy="2000529"/>
          </a:xfrm>
          <a:prstGeom prst="rect">
            <a:avLst/>
          </a:prstGeom>
        </p:spPr>
      </p:pic>
      <p:cxnSp>
        <p:nvCxnSpPr>
          <p:cNvPr id="12" name="Straight Arrow Connector 11"/>
          <p:cNvCxnSpPr/>
          <p:nvPr/>
        </p:nvCxnSpPr>
        <p:spPr>
          <a:xfrm flipH="1">
            <a:off x="3979718" y="3944088"/>
            <a:ext cx="1582636" cy="7110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011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Modifying Workspaces</a:t>
            </a:r>
          </a:p>
        </p:txBody>
      </p:sp>
      <p:sp>
        <p:nvSpPr>
          <p:cNvPr id="3" name="Content Placeholder 2"/>
          <p:cNvSpPr>
            <a:spLocks noGrp="1"/>
          </p:cNvSpPr>
          <p:nvPr>
            <p:ph sz="half" idx="1"/>
          </p:nvPr>
        </p:nvSpPr>
        <p:spPr>
          <a:xfrm>
            <a:off x="304800" y="1119326"/>
            <a:ext cx="5715000" cy="3096853"/>
          </a:xfrm>
        </p:spPr>
        <p:txBody>
          <a:bodyPr>
            <a:normAutofit/>
          </a:bodyPr>
          <a:lstStyle/>
          <a:p>
            <a:r>
              <a:rPr lang="en-US" dirty="0" smtClean="0"/>
              <a:t>Adding a My Tasks Component</a:t>
            </a:r>
          </a:p>
          <a:p>
            <a:pPr lvl="1"/>
            <a:r>
              <a:rPr lang="en-US" dirty="0" smtClean="0"/>
              <a:t>After selecting the My Task component in the Add Component window, click on the Add Button.</a:t>
            </a:r>
          </a:p>
          <a:p>
            <a:pPr lvl="1"/>
            <a:r>
              <a:rPr lang="en-US" dirty="0" smtClean="0"/>
              <a:t>The My Task component will be added to the frame on the desktop.</a:t>
            </a:r>
          </a:p>
          <a:p>
            <a:pPr lvl="1"/>
            <a:r>
              <a:rPr lang="en-US" dirty="0" smtClean="0"/>
              <a:t>Enter a name for the component in the name field of the component.</a:t>
            </a:r>
          </a:p>
        </p:txBody>
      </p:sp>
      <p:pic>
        <p:nvPicPr>
          <p:cNvPr id="12" name="Content Placeholder 4"/>
          <p:cNvPicPr>
            <a:picLocks noGrp="1" noChangeAspect="1"/>
          </p:cNvPicPr>
          <p:nvPr>
            <p:ph sz="half" idx="2"/>
          </p:nvPr>
        </p:nvPicPr>
        <p:blipFill>
          <a:blip r:embed="rId2"/>
          <a:stretch>
            <a:fillRect/>
          </a:stretch>
        </p:blipFill>
        <p:spPr>
          <a:xfrm>
            <a:off x="6754091" y="1119326"/>
            <a:ext cx="5133109" cy="2885577"/>
          </a:xfrm>
          <a:prstGeom prst="rect">
            <a:avLst/>
          </a:prstGeom>
        </p:spPr>
      </p:pic>
      <p:cxnSp>
        <p:nvCxnSpPr>
          <p:cNvPr id="15" name="Straight Arrow Connector 14"/>
          <p:cNvCxnSpPr/>
          <p:nvPr/>
        </p:nvCxnSpPr>
        <p:spPr>
          <a:xfrm>
            <a:off x="5756564" y="2208655"/>
            <a:ext cx="1153391" cy="8033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6638192" y="4193667"/>
            <a:ext cx="5249008" cy="1981477"/>
          </a:xfrm>
          <a:prstGeom prst="rect">
            <a:avLst/>
          </a:prstGeom>
        </p:spPr>
      </p:pic>
      <p:cxnSp>
        <p:nvCxnSpPr>
          <p:cNvPr id="16" name="Straight Arrow Connector 15"/>
          <p:cNvCxnSpPr/>
          <p:nvPr/>
        </p:nvCxnSpPr>
        <p:spPr>
          <a:xfrm>
            <a:off x="5471680" y="2533007"/>
            <a:ext cx="1438275" cy="12035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756564" y="3384920"/>
            <a:ext cx="1423554" cy="12702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a:stretch>
            <a:fillRect/>
          </a:stretch>
        </p:blipFill>
        <p:spPr>
          <a:xfrm>
            <a:off x="789845" y="4238212"/>
            <a:ext cx="5229955" cy="1971950"/>
          </a:xfrm>
          <a:prstGeom prst="rect">
            <a:avLst/>
          </a:prstGeom>
        </p:spPr>
      </p:pic>
      <p:cxnSp>
        <p:nvCxnSpPr>
          <p:cNvPr id="11" name="Straight Arrow Connector 10"/>
          <p:cNvCxnSpPr/>
          <p:nvPr/>
        </p:nvCxnSpPr>
        <p:spPr>
          <a:xfrm flipH="1">
            <a:off x="2732809" y="4026936"/>
            <a:ext cx="1080655" cy="6281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1973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Modifying Workspaces</a:t>
            </a:r>
          </a:p>
        </p:txBody>
      </p:sp>
      <p:sp>
        <p:nvSpPr>
          <p:cNvPr id="4" name="Content Placeholder 3"/>
          <p:cNvSpPr>
            <a:spLocks noGrp="1"/>
          </p:cNvSpPr>
          <p:nvPr>
            <p:ph sz="half" idx="2"/>
          </p:nvPr>
        </p:nvSpPr>
        <p:spPr>
          <a:xfrm>
            <a:off x="1059874" y="1288111"/>
            <a:ext cx="10827326" cy="2955007"/>
          </a:xfrm>
        </p:spPr>
        <p:txBody>
          <a:bodyPr/>
          <a:lstStyle/>
          <a:p>
            <a:r>
              <a:rPr lang="en-US" dirty="0" smtClean="0"/>
              <a:t>Each component has a toolbar with the following elements:</a:t>
            </a:r>
          </a:p>
          <a:p>
            <a:pPr lvl="1"/>
            <a:r>
              <a:rPr lang="en-US" dirty="0" smtClean="0"/>
              <a:t>Move</a:t>
            </a:r>
          </a:p>
          <a:p>
            <a:pPr lvl="1"/>
            <a:r>
              <a:rPr lang="en-US" dirty="0" smtClean="0"/>
              <a:t>A tool tip that explains the component’s use</a:t>
            </a:r>
          </a:p>
          <a:p>
            <a:pPr lvl="1"/>
            <a:r>
              <a:rPr lang="en-US" dirty="0" smtClean="0"/>
              <a:t>Configure – Does not do anything on the Jobs and Task List components but allows for editing on the Links components.</a:t>
            </a:r>
          </a:p>
          <a:p>
            <a:pPr lvl="1"/>
            <a:r>
              <a:rPr lang="en-US" dirty="0" smtClean="0"/>
              <a:t>Remove – Deletes the component</a:t>
            </a:r>
          </a:p>
        </p:txBody>
      </p:sp>
      <p:pic>
        <p:nvPicPr>
          <p:cNvPr id="13" name="Picture 12"/>
          <p:cNvPicPr>
            <a:picLocks noChangeAspect="1"/>
          </p:cNvPicPr>
          <p:nvPr/>
        </p:nvPicPr>
        <p:blipFill>
          <a:blip r:embed="rId2"/>
          <a:stretch>
            <a:fillRect/>
          </a:stretch>
        </p:blipFill>
        <p:spPr>
          <a:xfrm>
            <a:off x="1226970" y="1765134"/>
            <a:ext cx="323895" cy="314369"/>
          </a:xfrm>
          <a:prstGeom prst="rect">
            <a:avLst/>
          </a:prstGeom>
        </p:spPr>
      </p:pic>
      <p:pic>
        <p:nvPicPr>
          <p:cNvPr id="14" name="Picture 13"/>
          <p:cNvPicPr>
            <a:picLocks noChangeAspect="1"/>
          </p:cNvPicPr>
          <p:nvPr/>
        </p:nvPicPr>
        <p:blipFill>
          <a:blip r:embed="rId3"/>
          <a:stretch>
            <a:fillRect/>
          </a:stretch>
        </p:blipFill>
        <p:spPr>
          <a:xfrm>
            <a:off x="1226970" y="2209255"/>
            <a:ext cx="304843" cy="295316"/>
          </a:xfrm>
          <a:prstGeom prst="rect">
            <a:avLst/>
          </a:prstGeom>
        </p:spPr>
      </p:pic>
      <p:pic>
        <p:nvPicPr>
          <p:cNvPr id="15" name="Picture 14"/>
          <p:cNvPicPr>
            <a:picLocks noChangeAspect="1"/>
          </p:cNvPicPr>
          <p:nvPr/>
        </p:nvPicPr>
        <p:blipFill>
          <a:blip r:embed="rId4"/>
          <a:stretch>
            <a:fillRect/>
          </a:stretch>
        </p:blipFill>
        <p:spPr>
          <a:xfrm>
            <a:off x="1226970" y="2623208"/>
            <a:ext cx="295316" cy="295316"/>
          </a:xfrm>
          <a:prstGeom prst="rect">
            <a:avLst/>
          </a:prstGeom>
        </p:spPr>
      </p:pic>
      <p:pic>
        <p:nvPicPr>
          <p:cNvPr id="16" name="Picture 15"/>
          <p:cNvPicPr>
            <a:picLocks noChangeAspect="1"/>
          </p:cNvPicPr>
          <p:nvPr/>
        </p:nvPicPr>
        <p:blipFill>
          <a:blip r:embed="rId5"/>
          <a:stretch>
            <a:fillRect/>
          </a:stretch>
        </p:blipFill>
        <p:spPr>
          <a:xfrm>
            <a:off x="1226970" y="3304557"/>
            <a:ext cx="276264" cy="276264"/>
          </a:xfrm>
          <a:prstGeom prst="rect">
            <a:avLst/>
          </a:prstGeom>
        </p:spPr>
      </p:pic>
    </p:spTree>
    <p:extLst>
      <p:ext uri="{BB962C8B-B14F-4D97-AF65-F5344CB8AC3E}">
        <p14:creationId xmlns:p14="http://schemas.microsoft.com/office/powerpoint/2010/main" val="22044290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Modifying Workspaces</a:t>
            </a:r>
          </a:p>
        </p:txBody>
      </p:sp>
      <p:sp>
        <p:nvSpPr>
          <p:cNvPr id="3" name="Content Placeholder 2"/>
          <p:cNvSpPr>
            <a:spLocks noGrp="1"/>
          </p:cNvSpPr>
          <p:nvPr>
            <p:ph sz="half" idx="1"/>
          </p:nvPr>
        </p:nvSpPr>
        <p:spPr>
          <a:xfrm>
            <a:off x="304799" y="1122218"/>
            <a:ext cx="6428509" cy="5054745"/>
          </a:xfrm>
        </p:spPr>
        <p:txBody>
          <a:bodyPr>
            <a:normAutofit/>
          </a:bodyPr>
          <a:lstStyle/>
          <a:p>
            <a:r>
              <a:rPr lang="en-US" dirty="0" smtClean="0"/>
              <a:t>Moving a component</a:t>
            </a:r>
          </a:p>
          <a:p>
            <a:pPr lvl="1"/>
            <a:r>
              <a:rPr lang="en-US" dirty="0" smtClean="0"/>
              <a:t>To move a component to another location in the Task Center, hover the mouse pointer over the Move button in the component’s tool bar.  </a:t>
            </a:r>
          </a:p>
          <a:p>
            <a:pPr lvl="1"/>
            <a:r>
              <a:rPr lang="en-US" dirty="0" smtClean="0"/>
              <a:t>The mouse pointer will change to display a white cross symbol.</a:t>
            </a:r>
          </a:p>
          <a:p>
            <a:pPr lvl="1"/>
            <a:r>
              <a:rPr lang="en-US" dirty="0" smtClean="0"/>
              <a:t> Click and hold the left mouse button and the component will become dimmed and allow the component to be dragged to the new location.</a:t>
            </a:r>
          </a:p>
          <a:p>
            <a:pPr lvl="1"/>
            <a:r>
              <a:rPr lang="en-US" dirty="0" smtClean="0"/>
              <a:t>Release the mouse button to drop the component in the new location as shown on the next slide.</a:t>
            </a:r>
            <a:endParaRPr lang="en-US" dirty="0"/>
          </a:p>
        </p:txBody>
      </p:sp>
      <p:pic>
        <p:nvPicPr>
          <p:cNvPr id="7" name="Content Placeholder 6"/>
          <p:cNvPicPr>
            <a:picLocks noGrp="1" noChangeAspect="1"/>
          </p:cNvPicPr>
          <p:nvPr>
            <p:ph sz="half" idx="2"/>
          </p:nvPr>
        </p:nvPicPr>
        <p:blipFill>
          <a:blip r:embed="rId2"/>
          <a:stretch>
            <a:fillRect/>
          </a:stretch>
        </p:blipFill>
        <p:spPr>
          <a:xfrm>
            <a:off x="6873614" y="3813464"/>
            <a:ext cx="5182323" cy="1914792"/>
          </a:xfrm>
          <a:prstGeom prst="rect">
            <a:avLst/>
          </a:prstGeom>
        </p:spPr>
      </p:pic>
      <p:pic>
        <p:nvPicPr>
          <p:cNvPr id="5" name="Picture 4"/>
          <p:cNvPicPr>
            <a:picLocks noChangeAspect="1"/>
          </p:cNvPicPr>
          <p:nvPr/>
        </p:nvPicPr>
        <p:blipFill>
          <a:blip r:embed="rId3"/>
          <a:stretch>
            <a:fillRect/>
          </a:stretch>
        </p:blipFill>
        <p:spPr>
          <a:xfrm>
            <a:off x="6895240" y="1616340"/>
            <a:ext cx="747116" cy="725143"/>
          </a:xfrm>
          <a:prstGeom prst="rect">
            <a:avLst/>
          </a:prstGeom>
        </p:spPr>
      </p:pic>
      <p:pic>
        <p:nvPicPr>
          <p:cNvPr id="6" name="Picture 5"/>
          <p:cNvPicPr>
            <a:picLocks noChangeAspect="1"/>
          </p:cNvPicPr>
          <p:nvPr/>
        </p:nvPicPr>
        <p:blipFill>
          <a:blip r:embed="rId4"/>
          <a:stretch>
            <a:fillRect/>
          </a:stretch>
        </p:blipFill>
        <p:spPr>
          <a:xfrm>
            <a:off x="6895239" y="2587337"/>
            <a:ext cx="1153099" cy="1101468"/>
          </a:xfrm>
          <a:prstGeom prst="rect">
            <a:avLst/>
          </a:prstGeom>
        </p:spPr>
      </p:pic>
      <p:cxnSp>
        <p:nvCxnSpPr>
          <p:cNvPr id="10" name="Straight Arrow Connector 9"/>
          <p:cNvCxnSpPr/>
          <p:nvPr/>
        </p:nvCxnSpPr>
        <p:spPr>
          <a:xfrm flipV="1">
            <a:off x="6359236" y="2088573"/>
            <a:ext cx="644237" cy="2529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639791" y="3013364"/>
            <a:ext cx="363682" cy="1039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359236" y="4530436"/>
            <a:ext cx="75853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6443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Modifying Workspaces</a:t>
            </a:r>
          </a:p>
        </p:txBody>
      </p:sp>
      <p:pic>
        <p:nvPicPr>
          <p:cNvPr id="6" name="Picture 5"/>
          <p:cNvPicPr>
            <a:picLocks noChangeAspect="1"/>
          </p:cNvPicPr>
          <p:nvPr/>
        </p:nvPicPr>
        <p:blipFill>
          <a:blip r:embed="rId2"/>
          <a:stretch>
            <a:fillRect/>
          </a:stretch>
        </p:blipFill>
        <p:spPr>
          <a:xfrm>
            <a:off x="304800" y="1206339"/>
            <a:ext cx="5794664" cy="3478830"/>
          </a:xfrm>
          <a:prstGeom prst="rect">
            <a:avLst/>
          </a:prstGeom>
        </p:spPr>
      </p:pic>
      <p:pic>
        <p:nvPicPr>
          <p:cNvPr id="7" name="Picture 6"/>
          <p:cNvPicPr>
            <a:picLocks noChangeAspect="1"/>
          </p:cNvPicPr>
          <p:nvPr/>
        </p:nvPicPr>
        <p:blipFill>
          <a:blip r:embed="rId3"/>
          <a:stretch>
            <a:fillRect/>
          </a:stretch>
        </p:blipFill>
        <p:spPr>
          <a:xfrm>
            <a:off x="5480882" y="3488433"/>
            <a:ext cx="6263170" cy="2611031"/>
          </a:xfrm>
          <a:prstGeom prst="rect">
            <a:avLst/>
          </a:prstGeom>
        </p:spPr>
      </p:pic>
      <p:cxnSp>
        <p:nvCxnSpPr>
          <p:cNvPr id="9" name="Straight Arrow Connector 8"/>
          <p:cNvCxnSpPr/>
          <p:nvPr/>
        </p:nvCxnSpPr>
        <p:spPr>
          <a:xfrm>
            <a:off x="2753591" y="2036618"/>
            <a:ext cx="6317673" cy="23379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467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Modifying Workspaces</a:t>
            </a:r>
          </a:p>
        </p:txBody>
      </p:sp>
      <p:sp>
        <p:nvSpPr>
          <p:cNvPr id="3" name="Content Placeholder 2"/>
          <p:cNvSpPr>
            <a:spLocks noGrp="1"/>
          </p:cNvSpPr>
          <p:nvPr>
            <p:ph sz="half" idx="1"/>
          </p:nvPr>
        </p:nvSpPr>
        <p:spPr/>
        <p:txBody>
          <a:bodyPr/>
          <a:lstStyle/>
          <a:p>
            <a:r>
              <a:rPr lang="en-US" dirty="0" smtClean="0"/>
              <a:t>Editing a Links component</a:t>
            </a:r>
          </a:p>
          <a:p>
            <a:pPr lvl="1"/>
            <a:r>
              <a:rPr lang="en-US" dirty="0" smtClean="0"/>
              <a:t>Click on the Configure tool in the components tool bar.</a:t>
            </a:r>
          </a:p>
          <a:p>
            <a:pPr lvl="1"/>
            <a:r>
              <a:rPr lang="en-US" dirty="0" smtClean="0"/>
              <a:t>A Settings window will open for the component and allow you to make changes such as adding new links, removing links, and moving links up or down in the list.</a:t>
            </a:r>
          </a:p>
          <a:p>
            <a:pPr lvl="1"/>
            <a:r>
              <a:rPr lang="en-US" dirty="0" smtClean="0"/>
              <a:t>Click the Save Changes button to save the changes made.</a:t>
            </a:r>
            <a:endParaRPr lang="en-US" dirty="0"/>
          </a:p>
        </p:txBody>
      </p:sp>
      <p:pic>
        <p:nvPicPr>
          <p:cNvPr id="5" name="Content Placeholder 4"/>
          <p:cNvPicPr>
            <a:picLocks noGrp="1" noChangeAspect="1"/>
          </p:cNvPicPr>
          <p:nvPr>
            <p:ph sz="half" idx="2"/>
          </p:nvPr>
        </p:nvPicPr>
        <p:blipFill>
          <a:blip r:embed="rId2"/>
          <a:stretch>
            <a:fillRect/>
          </a:stretch>
        </p:blipFill>
        <p:spPr>
          <a:xfrm>
            <a:off x="6317673" y="1200647"/>
            <a:ext cx="750331" cy="750331"/>
          </a:xfrm>
          <a:prstGeom prst="rect">
            <a:avLst/>
          </a:prstGeom>
        </p:spPr>
      </p:pic>
      <p:pic>
        <p:nvPicPr>
          <p:cNvPr id="6" name="Picture 5"/>
          <p:cNvPicPr>
            <a:picLocks noChangeAspect="1"/>
          </p:cNvPicPr>
          <p:nvPr/>
        </p:nvPicPr>
        <p:blipFill>
          <a:blip r:embed="rId3"/>
          <a:stretch>
            <a:fillRect/>
          </a:stretch>
        </p:blipFill>
        <p:spPr>
          <a:xfrm>
            <a:off x="6325578" y="2044296"/>
            <a:ext cx="3919858" cy="2008160"/>
          </a:xfrm>
          <a:prstGeom prst="rect">
            <a:avLst/>
          </a:prstGeom>
        </p:spPr>
      </p:pic>
      <p:pic>
        <p:nvPicPr>
          <p:cNvPr id="7" name="Picture 6"/>
          <p:cNvPicPr>
            <a:picLocks noChangeAspect="1"/>
          </p:cNvPicPr>
          <p:nvPr/>
        </p:nvPicPr>
        <p:blipFill>
          <a:blip r:embed="rId4"/>
          <a:stretch>
            <a:fillRect/>
          </a:stretch>
        </p:blipFill>
        <p:spPr>
          <a:xfrm>
            <a:off x="6317673" y="4180168"/>
            <a:ext cx="3927763" cy="1996795"/>
          </a:xfrm>
          <a:prstGeom prst="rect">
            <a:avLst/>
          </a:prstGeom>
        </p:spPr>
      </p:pic>
      <p:cxnSp>
        <p:nvCxnSpPr>
          <p:cNvPr id="8" name="Straight Arrow Connector 7"/>
          <p:cNvCxnSpPr/>
          <p:nvPr/>
        </p:nvCxnSpPr>
        <p:spPr>
          <a:xfrm flipV="1">
            <a:off x="5621482" y="1704109"/>
            <a:ext cx="696191" cy="2468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891645" y="2493818"/>
            <a:ext cx="433933" cy="2286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475996" y="4810991"/>
            <a:ext cx="1849582" cy="11949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2632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Modifying Workspaces</a:t>
            </a:r>
          </a:p>
        </p:txBody>
      </p:sp>
      <p:sp>
        <p:nvSpPr>
          <p:cNvPr id="3" name="Content Placeholder 2"/>
          <p:cNvSpPr>
            <a:spLocks noGrp="1"/>
          </p:cNvSpPr>
          <p:nvPr>
            <p:ph sz="half" idx="1"/>
          </p:nvPr>
        </p:nvSpPr>
        <p:spPr/>
        <p:txBody>
          <a:bodyPr/>
          <a:lstStyle/>
          <a:p>
            <a:r>
              <a:rPr lang="en-US" dirty="0" smtClean="0"/>
              <a:t>Deleting a component</a:t>
            </a:r>
          </a:p>
          <a:p>
            <a:pPr lvl="1"/>
            <a:r>
              <a:rPr lang="en-US" dirty="0" smtClean="0"/>
              <a:t>Click on the Remove tool in the component’s tool bar.</a:t>
            </a:r>
          </a:p>
          <a:p>
            <a:pPr lvl="1"/>
            <a:r>
              <a:rPr lang="en-US" dirty="0" smtClean="0"/>
              <a:t>A Remove Component window will open to confirm that you really want to delete the component.</a:t>
            </a:r>
          </a:p>
          <a:p>
            <a:pPr lvl="1"/>
            <a:r>
              <a:rPr lang="en-US" dirty="0" smtClean="0"/>
              <a:t>Click the Remove Component button to confirm that the component should be deleted.</a:t>
            </a:r>
          </a:p>
          <a:p>
            <a:pPr lvl="1"/>
            <a:r>
              <a:rPr lang="en-US" dirty="0" smtClean="0"/>
              <a:t>The component will then be removed from the Task Panel</a:t>
            </a:r>
            <a:endParaRPr lang="en-US" dirty="0"/>
          </a:p>
        </p:txBody>
      </p:sp>
      <p:pic>
        <p:nvPicPr>
          <p:cNvPr id="8" name="Content Placeholder 7"/>
          <p:cNvPicPr>
            <a:picLocks noGrp="1" noChangeAspect="1"/>
          </p:cNvPicPr>
          <p:nvPr>
            <p:ph sz="half" idx="2"/>
          </p:nvPr>
        </p:nvPicPr>
        <p:blipFill>
          <a:blip r:embed="rId2"/>
          <a:stretch>
            <a:fillRect/>
          </a:stretch>
        </p:blipFill>
        <p:spPr>
          <a:xfrm>
            <a:off x="6317672" y="1288110"/>
            <a:ext cx="633845" cy="633845"/>
          </a:xfrm>
          <a:prstGeom prst="rect">
            <a:avLst/>
          </a:prstGeom>
        </p:spPr>
      </p:pic>
      <p:cxnSp>
        <p:nvCxnSpPr>
          <p:cNvPr id="10" name="Straight Arrow Connector 9"/>
          <p:cNvCxnSpPr>
            <a:endCxn id="8" idx="1"/>
          </p:cNvCxnSpPr>
          <p:nvPr/>
        </p:nvCxnSpPr>
        <p:spPr>
          <a:xfrm flipV="1">
            <a:off x="5340927" y="1605033"/>
            <a:ext cx="976745" cy="31692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stretch>
            <a:fillRect/>
          </a:stretch>
        </p:blipFill>
        <p:spPr>
          <a:xfrm>
            <a:off x="6317672" y="2009418"/>
            <a:ext cx="5229955" cy="2267266"/>
          </a:xfrm>
          <a:prstGeom prst="rect">
            <a:avLst/>
          </a:prstGeom>
        </p:spPr>
      </p:pic>
      <p:pic>
        <p:nvPicPr>
          <p:cNvPr id="12" name="Picture 11"/>
          <p:cNvPicPr>
            <a:picLocks noChangeAspect="1"/>
          </p:cNvPicPr>
          <p:nvPr/>
        </p:nvPicPr>
        <p:blipFill>
          <a:blip r:embed="rId4"/>
          <a:stretch>
            <a:fillRect/>
          </a:stretch>
        </p:blipFill>
        <p:spPr>
          <a:xfrm>
            <a:off x="6317671" y="4440046"/>
            <a:ext cx="5229955" cy="1599751"/>
          </a:xfrm>
          <a:prstGeom prst="rect">
            <a:avLst/>
          </a:prstGeom>
        </p:spPr>
      </p:pic>
      <p:cxnSp>
        <p:nvCxnSpPr>
          <p:cNvPr id="14" name="Straight Arrow Connector 13"/>
          <p:cNvCxnSpPr/>
          <p:nvPr/>
        </p:nvCxnSpPr>
        <p:spPr>
          <a:xfrm>
            <a:off x="5049982" y="3221182"/>
            <a:ext cx="1381991" cy="13300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977245" y="3875809"/>
            <a:ext cx="1454728" cy="18288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1030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Modifying Workspaces</a:t>
            </a:r>
          </a:p>
        </p:txBody>
      </p:sp>
      <p:sp>
        <p:nvSpPr>
          <p:cNvPr id="3" name="Content Placeholder 2"/>
          <p:cNvSpPr>
            <a:spLocks noGrp="1"/>
          </p:cNvSpPr>
          <p:nvPr>
            <p:ph sz="half" idx="1"/>
          </p:nvPr>
        </p:nvSpPr>
        <p:spPr/>
        <p:txBody>
          <a:bodyPr/>
          <a:lstStyle/>
          <a:p>
            <a:r>
              <a:rPr lang="en-US" dirty="0" smtClean="0"/>
              <a:t>Saving Your Workspace</a:t>
            </a:r>
          </a:p>
          <a:p>
            <a:pPr lvl="1"/>
            <a:r>
              <a:rPr lang="en-US" dirty="0" smtClean="0"/>
              <a:t>After you have finished making any changes to your workspace it must be saved to make the changes permanent.</a:t>
            </a:r>
          </a:p>
          <a:p>
            <a:pPr lvl="1"/>
            <a:r>
              <a:rPr lang="en-US" dirty="0" smtClean="0"/>
              <a:t>To save the workspace, click on the disk icon in the workspace toolbar.</a:t>
            </a:r>
          </a:p>
          <a:p>
            <a:pPr lvl="1"/>
            <a:r>
              <a:rPr lang="en-US" dirty="0" smtClean="0"/>
              <a:t>A green message will display in the top right corner of the screen to indicate that the “Workspace save completed.”</a:t>
            </a:r>
          </a:p>
          <a:p>
            <a:pPr lvl="1"/>
            <a:r>
              <a:rPr lang="en-US" dirty="0" smtClean="0"/>
              <a:t>The Workspace toolbar will also be replaced by a pencil icon.</a:t>
            </a:r>
            <a:endParaRPr lang="en-US" dirty="0"/>
          </a:p>
        </p:txBody>
      </p:sp>
      <p:pic>
        <p:nvPicPr>
          <p:cNvPr id="5" name="Content Placeholder 4"/>
          <p:cNvPicPr>
            <a:picLocks noGrp="1" noChangeAspect="1"/>
          </p:cNvPicPr>
          <p:nvPr>
            <p:ph sz="half" idx="2"/>
          </p:nvPr>
        </p:nvPicPr>
        <p:blipFill>
          <a:blip r:embed="rId2"/>
          <a:stretch>
            <a:fillRect/>
          </a:stretch>
        </p:blipFill>
        <p:spPr>
          <a:xfrm>
            <a:off x="6466719" y="1288111"/>
            <a:ext cx="5420481" cy="2343477"/>
          </a:xfrm>
          <a:prstGeom prst="rect">
            <a:avLst/>
          </a:prstGeom>
        </p:spPr>
      </p:pic>
      <p:cxnSp>
        <p:nvCxnSpPr>
          <p:cNvPr id="7" name="Straight Arrow Connector 6"/>
          <p:cNvCxnSpPr/>
          <p:nvPr/>
        </p:nvCxnSpPr>
        <p:spPr>
          <a:xfrm flipV="1">
            <a:off x="6019800" y="1569027"/>
            <a:ext cx="4443845" cy="16833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6469133" y="3999968"/>
            <a:ext cx="5340199" cy="1932168"/>
          </a:xfrm>
          <a:prstGeom prst="rect">
            <a:avLst/>
          </a:prstGeom>
        </p:spPr>
      </p:pic>
      <p:cxnSp>
        <p:nvCxnSpPr>
          <p:cNvPr id="10" name="Straight Arrow Connector 9"/>
          <p:cNvCxnSpPr/>
          <p:nvPr/>
        </p:nvCxnSpPr>
        <p:spPr>
          <a:xfrm flipV="1">
            <a:off x="5683827" y="4436918"/>
            <a:ext cx="4042064" cy="2413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881255" y="4593972"/>
            <a:ext cx="4229100" cy="8820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1024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Modifying Workspaces</a:t>
            </a:r>
          </a:p>
        </p:txBody>
      </p:sp>
      <p:sp>
        <p:nvSpPr>
          <p:cNvPr id="3" name="Content Placeholder 2"/>
          <p:cNvSpPr>
            <a:spLocks noGrp="1"/>
          </p:cNvSpPr>
          <p:nvPr>
            <p:ph sz="half" idx="1"/>
          </p:nvPr>
        </p:nvSpPr>
        <p:spPr>
          <a:xfrm>
            <a:off x="304799" y="1288111"/>
            <a:ext cx="8194965" cy="4888852"/>
          </a:xfrm>
        </p:spPr>
        <p:txBody>
          <a:bodyPr>
            <a:normAutofit/>
          </a:bodyPr>
          <a:lstStyle/>
          <a:p>
            <a:r>
              <a:rPr lang="en-US" dirty="0" smtClean="0"/>
              <a:t>Modify an existing Task Center</a:t>
            </a:r>
          </a:p>
          <a:p>
            <a:pPr lvl="1"/>
            <a:r>
              <a:rPr lang="en-US" dirty="0" smtClean="0"/>
              <a:t>Select the Task Center from the workspace’s Task Center list.</a:t>
            </a:r>
          </a:p>
          <a:p>
            <a:pPr lvl="1"/>
            <a:r>
              <a:rPr lang="en-US" dirty="0" smtClean="0"/>
              <a:t>Click on the pencil icon in the Task Center toolbar.</a:t>
            </a:r>
          </a:p>
          <a:p>
            <a:pPr lvl="1"/>
            <a:r>
              <a:rPr lang="en-US" dirty="0" smtClean="0"/>
              <a:t>The Task Center toolbar will change to display the full array of toolbar elements. </a:t>
            </a:r>
          </a:p>
          <a:p>
            <a:pPr lvl="1"/>
            <a:r>
              <a:rPr lang="en-US" dirty="0" smtClean="0"/>
              <a:t>Click on the Edit Page Details tool to reopen the Task Center Details window.</a:t>
            </a:r>
          </a:p>
          <a:p>
            <a:pPr lvl="1"/>
            <a:r>
              <a:rPr lang="en-US" dirty="0" smtClean="0"/>
              <a:t>Make any necessary changes to the Task Center Title or Layout configuration and then click the OK button to close the window.</a:t>
            </a:r>
          </a:p>
          <a:p>
            <a:pPr lvl="1"/>
            <a:r>
              <a:rPr lang="en-US" dirty="0" smtClean="0"/>
              <a:t>Click the Disk icon to save the changes made.</a:t>
            </a:r>
          </a:p>
          <a:p>
            <a:pPr lvl="1"/>
            <a:r>
              <a:rPr lang="en-US" dirty="0" smtClean="0"/>
              <a:t>A message will display indicating the save completed.</a:t>
            </a:r>
          </a:p>
          <a:p>
            <a:pPr lvl="1"/>
            <a:endParaRPr lang="en-US" dirty="0" smtClean="0"/>
          </a:p>
          <a:p>
            <a:pPr lvl="1"/>
            <a:endParaRPr lang="en-US" dirty="0" smtClean="0"/>
          </a:p>
          <a:p>
            <a:pPr lvl="1"/>
            <a:endParaRPr lang="en-US" dirty="0" smtClean="0"/>
          </a:p>
          <a:p>
            <a:pPr lvl="1"/>
            <a:endParaRPr lang="en-US" dirty="0" smtClean="0"/>
          </a:p>
        </p:txBody>
      </p:sp>
      <p:pic>
        <p:nvPicPr>
          <p:cNvPr id="6" name="Content Placeholder 5"/>
          <p:cNvPicPr>
            <a:picLocks noGrp="1" noChangeAspect="1"/>
          </p:cNvPicPr>
          <p:nvPr>
            <p:ph sz="half" idx="2"/>
          </p:nvPr>
        </p:nvPicPr>
        <p:blipFill>
          <a:blip r:embed="rId2"/>
          <a:stretch>
            <a:fillRect/>
          </a:stretch>
        </p:blipFill>
        <p:spPr>
          <a:xfrm>
            <a:off x="10016500" y="1200648"/>
            <a:ext cx="1870700" cy="1365908"/>
          </a:xfrm>
          <a:prstGeom prst="rect">
            <a:avLst/>
          </a:prstGeom>
        </p:spPr>
      </p:pic>
      <p:pic>
        <p:nvPicPr>
          <p:cNvPr id="9" name="Picture 8"/>
          <p:cNvPicPr>
            <a:picLocks noChangeAspect="1"/>
          </p:cNvPicPr>
          <p:nvPr/>
        </p:nvPicPr>
        <p:blipFill>
          <a:blip r:embed="rId3"/>
          <a:stretch>
            <a:fillRect/>
          </a:stretch>
        </p:blipFill>
        <p:spPr>
          <a:xfrm>
            <a:off x="10016500" y="2823167"/>
            <a:ext cx="1328983" cy="989354"/>
          </a:xfrm>
          <a:prstGeom prst="rect">
            <a:avLst/>
          </a:prstGeom>
        </p:spPr>
      </p:pic>
      <p:pic>
        <p:nvPicPr>
          <p:cNvPr id="11" name="Picture 10"/>
          <p:cNvPicPr>
            <a:picLocks noChangeAspect="1"/>
          </p:cNvPicPr>
          <p:nvPr/>
        </p:nvPicPr>
        <p:blipFill>
          <a:blip r:embed="rId4"/>
          <a:stretch>
            <a:fillRect/>
          </a:stretch>
        </p:blipFill>
        <p:spPr>
          <a:xfrm>
            <a:off x="9601200" y="4069133"/>
            <a:ext cx="2286000" cy="1093304"/>
          </a:xfrm>
          <a:prstGeom prst="rect">
            <a:avLst/>
          </a:prstGeom>
        </p:spPr>
      </p:pic>
      <p:pic>
        <p:nvPicPr>
          <p:cNvPr id="12" name="Picture 11"/>
          <p:cNvPicPr>
            <a:picLocks noChangeAspect="1"/>
          </p:cNvPicPr>
          <p:nvPr/>
        </p:nvPicPr>
        <p:blipFill>
          <a:blip r:embed="rId5"/>
          <a:stretch>
            <a:fillRect/>
          </a:stretch>
        </p:blipFill>
        <p:spPr>
          <a:xfrm>
            <a:off x="8648248" y="5338646"/>
            <a:ext cx="3238952" cy="838317"/>
          </a:xfrm>
          <a:prstGeom prst="rect">
            <a:avLst/>
          </a:prstGeom>
        </p:spPr>
      </p:pic>
      <p:cxnSp>
        <p:nvCxnSpPr>
          <p:cNvPr id="15" name="Straight Arrow Connector 14"/>
          <p:cNvCxnSpPr/>
          <p:nvPr/>
        </p:nvCxnSpPr>
        <p:spPr>
          <a:xfrm>
            <a:off x="7907482" y="1883602"/>
            <a:ext cx="2192482" cy="1426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954241" y="2646958"/>
            <a:ext cx="2997609" cy="6708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271164" y="3112426"/>
            <a:ext cx="1878072" cy="13669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429500" y="4707082"/>
            <a:ext cx="2838224" cy="71196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8364682" y="5569527"/>
            <a:ext cx="737754" cy="3797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862945" y="3938575"/>
            <a:ext cx="5153555" cy="6772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2367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Modifying Workspaces</a:t>
            </a:r>
          </a:p>
        </p:txBody>
      </p:sp>
      <p:sp>
        <p:nvSpPr>
          <p:cNvPr id="3" name="Content Placeholder 2"/>
          <p:cNvSpPr>
            <a:spLocks noGrp="1"/>
          </p:cNvSpPr>
          <p:nvPr>
            <p:ph sz="half" idx="1"/>
          </p:nvPr>
        </p:nvSpPr>
        <p:spPr>
          <a:xfrm>
            <a:off x="304800" y="1288111"/>
            <a:ext cx="8161560" cy="4888852"/>
          </a:xfrm>
        </p:spPr>
        <p:txBody>
          <a:bodyPr>
            <a:normAutofit/>
          </a:bodyPr>
          <a:lstStyle/>
          <a:p>
            <a:r>
              <a:rPr lang="en-US" dirty="0" smtClean="0"/>
              <a:t>Deleting an existing Task Center</a:t>
            </a:r>
          </a:p>
          <a:p>
            <a:pPr lvl="1"/>
            <a:r>
              <a:rPr lang="en-US" dirty="0" smtClean="0"/>
              <a:t>Select the Task Center from the workspace’s Task Center list.</a:t>
            </a:r>
          </a:p>
          <a:p>
            <a:pPr lvl="1"/>
            <a:r>
              <a:rPr lang="en-US" dirty="0" smtClean="0"/>
              <a:t>Click on the pencil icon in the Task Center toolbar.</a:t>
            </a:r>
          </a:p>
          <a:p>
            <a:pPr lvl="1"/>
            <a:r>
              <a:rPr lang="en-US" dirty="0" smtClean="0"/>
              <a:t>The Task Center toolbar will change to display the full array of toolbar elements. </a:t>
            </a:r>
          </a:p>
          <a:p>
            <a:pPr lvl="1"/>
            <a:r>
              <a:rPr lang="en-US" dirty="0" smtClean="0"/>
              <a:t>Click on the Delete Task Center tool to delete the Task Center.</a:t>
            </a:r>
          </a:p>
          <a:p>
            <a:pPr lvl="1"/>
            <a:r>
              <a:rPr lang="en-US" dirty="0" smtClean="0"/>
              <a:t>A Delete Task Center window will display asking if you want to delete the Task Center.</a:t>
            </a:r>
          </a:p>
          <a:p>
            <a:pPr lvl="1"/>
            <a:r>
              <a:rPr lang="en-US" dirty="0" smtClean="0"/>
              <a:t>Click the Delete button to confirm the deletion.</a:t>
            </a:r>
          </a:p>
          <a:p>
            <a:pPr lvl="1"/>
            <a:endParaRPr lang="en-US" dirty="0" smtClean="0"/>
          </a:p>
          <a:p>
            <a:pPr lvl="1"/>
            <a:endParaRPr lang="en-US" dirty="0" smtClean="0"/>
          </a:p>
        </p:txBody>
      </p:sp>
      <p:pic>
        <p:nvPicPr>
          <p:cNvPr id="9" name="Picture 8"/>
          <p:cNvPicPr>
            <a:picLocks noChangeAspect="1"/>
          </p:cNvPicPr>
          <p:nvPr/>
        </p:nvPicPr>
        <p:blipFill>
          <a:blip r:embed="rId2"/>
          <a:stretch>
            <a:fillRect/>
          </a:stretch>
        </p:blipFill>
        <p:spPr>
          <a:xfrm>
            <a:off x="10224656" y="2526764"/>
            <a:ext cx="1137636" cy="846907"/>
          </a:xfrm>
          <a:prstGeom prst="rect">
            <a:avLst/>
          </a:prstGeom>
        </p:spPr>
      </p:pic>
      <p:pic>
        <p:nvPicPr>
          <p:cNvPr id="11" name="Picture 10"/>
          <p:cNvPicPr>
            <a:picLocks noChangeAspect="1"/>
          </p:cNvPicPr>
          <p:nvPr/>
        </p:nvPicPr>
        <p:blipFill>
          <a:blip r:embed="rId3"/>
          <a:stretch>
            <a:fillRect/>
          </a:stretch>
        </p:blipFill>
        <p:spPr>
          <a:xfrm>
            <a:off x="9611591" y="3477183"/>
            <a:ext cx="2286000" cy="1093304"/>
          </a:xfrm>
          <a:prstGeom prst="rect">
            <a:avLst/>
          </a:prstGeom>
        </p:spPr>
      </p:pic>
      <p:cxnSp>
        <p:nvCxnSpPr>
          <p:cNvPr id="17" name="Straight Arrow Connector 16"/>
          <p:cNvCxnSpPr/>
          <p:nvPr/>
        </p:nvCxnSpPr>
        <p:spPr>
          <a:xfrm>
            <a:off x="7954241" y="2646958"/>
            <a:ext cx="3106882" cy="2833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364682" y="3162047"/>
            <a:ext cx="1340427" cy="7379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899064" y="4023835"/>
            <a:ext cx="7637317" cy="1078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Content Placeholder 4"/>
          <p:cNvPicPr>
            <a:picLocks noGrp="1" noChangeAspect="1"/>
          </p:cNvPicPr>
          <p:nvPr>
            <p:ph sz="half" idx="2"/>
          </p:nvPr>
        </p:nvPicPr>
        <p:blipFill>
          <a:blip r:embed="rId4"/>
          <a:stretch>
            <a:fillRect/>
          </a:stretch>
        </p:blipFill>
        <p:spPr>
          <a:xfrm>
            <a:off x="10224655" y="1261989"/>
            <a:ext cx="1672936" cy="1191130"/>
          </a:xfrm>
          <a:prstGeom prst="rect">
            <a:avLst/>
          </a:prstGeom>
        </p:spPr>
      </p:pic>
      <p:cxnSp>
        <p:nvCxnSpPr>
          <p:cNvPr id="16" name="Straight Arrow Connector 15"/>
          <p:cNvCxnSpPr/>
          <p:nvPr/>
        </p:nvCxnSpPr>
        <p:spPr>
          <a:xfrm flipV="1">
            <a:off x="7813964" y="1798257"/>
            <a:ext cx="2265218" cy="1536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5"/>
          <a:stretch>
            <a:fillRect/>
          </a:stretch>
        </p:blipFill>
        <p:spPr>
          <a:xfrm>
            <a:off x="8466359" y="4711516"/>
            <a:ext cx="3431232" cy="1080838"/>
          </a:xfrm>
          <a:prstGeom prst="rect">
            <a:avLst/>
          </a:prstGeom>
        </p:spPr>
      </p:pic>
      <p:cxnSp>
        <p:nvCxnSpPr>
          <p:cNvPr id="27" name="Straight Arrow Connector 26"/>
          <p:cNvCxnSpPr/>
          <p:nvPr/>
        </p:nvCxnSpPr>
        <p:spPr>
          <a:xfrm>
            <a:off x="5309755" y="4842164"/>
            <a:ext cx="319000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398327" y="5251935"/>
            <a:ext cx="1215737" cy="3072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3113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Workspaces Overview</a:t>
            </a:r>
            <a:endParaRPr lang="en-US" dirty="0"/>
          </a:p>
        </p:txBody>
      </p:sp>
      <p:sp>
        <p:nvSpPr>
          <p:cNvPr id="5" name="Content Placeholder 2"/>
          <p:cNvSpPr>
            <a:spLocks noGrp="1"/>
          </p:cNvSpPr>
          <p:nvPr>
            <p:ph sz="half" idx="1"/>
          </p:nvPr>
        </p:nvSpPr>
        <p:spPr>
          <a:xfrm>
            <a:off x="304800" y="1288110"/>
            <a:ext cx="11582400" cy="4842525"/>
          </a:xfrm>
        </p:spPr>
        <p:txBody>
          <a:bodyPr>
            <a:normAutofit/>
          </a:bodyPr>
          <a:lstStyle/>
          <a:p>
            <a:r>
              <a:rPr lang="en-US" dirty="0"/>
              <a:t>The Workspaces main page acts as a single navigation point for all the </a:t>
            </a:r>
            <a:r>
              <a:rPr lang="en-US" dirty="0" err="1"/>
              <a:t>ONESolution</a:t>
            </a:r>
            <a:r>
              <a:rPr lang="en-US" dirty="0"/>
              <a:t> workspaces </a:t>
            </a:r>
            <a:r>
              <a:rPr lang="en-US" dirty="0" smtClean="0"/>
              <a:t>and applications</a:t>
            </a:r>
            <a:r>
              <a:rPr lang="en-US" dirty="0"/>
              <a:t>. </a:t>
            </a:r>
            <a:endParaRPr lang="en-US" dirty="0" smtClean="0"/>
          </a:p>
          <a:p>
            <a:r>
              <a:rPr lang="en-US" dirty="0" err="1" smtClean="0"/>
              <a:t>ONESolution</a:t>
            </a:r>
            <a:r>
              <a:rPr lang="en-US" dirty="0" smtClean="0"/>
              <a:t> </a:t>
            </a:r>
            <a:r>
              <a:rPr lang="en-US" dirty="0"/>
              <a:t>customers use the main Workspaces page to access workspaces, task centers</a:t>
            </a:r>
            <a:r>
              <a:rPr lang="en-US" dirty="0" smtClean="0"/>
              <a:t>, components</a:t>
            </a:r>
            <a:r>
              <a:rPr lang="en-US" dirty="0"/>
              <a:t>, and applications of </a:t>
            </a:r>
            <a:r>
              <a:rPr lang="en-US" dirty="0" err="1"/>
              <a:t>ONESolution</a:t>
            </a:r>
            <a:r>
              <a:rPr lang="en-US" dirty="0"/>
              <a:t> product suites. </a:t>
            </a:r>
            <a:endParaRPr lang="en-US" dirty="0" smtClean="0"/>
          </a:p>
          <a:p>
            <a:r>
              <a:rPr lang="en-US" dirty="0" smtClean="0"/>
              <a:t>Workspace </a:t>
            </a:r>
            <a:r>
              <a:rPr lang="en-US" dirty="0"/>
              <a:t>pages are designed in a </a:t>
            </a:r>
            <a:r>
              <a:rPr lang="en-US" dirty="0" smtClean="0"/>
              <a:t>generic way </a:t>
            </a:r>
            <a:r>
              <a:rPr lang="en-US" dirty="0"/>
              <a:t>that provides customizable layouts, components, and settings to match the specific requirements of </a:t>
            </a:r>
            <a:r>
              <a:rPr lang="en-US" dirty="0" smtClean="0"/>
              <a:t>your agency</a:t>
            </a:r>
            <a:r>
              <a:rPr lang="en-US" dirty="0"/>
              <a:t>. </a:t>
            </a:r>
            <a:endParaRPr lang="en-US" dirty="0" smtClean="0"/>
          </a:p>
          <a:p>
            <a:r>
              <a:rPr lang="en-US" dirty="0" smtClean="0"/>
              <a:t>The </a:t>
            </a:r>
            <a:r>
              <a:rPr lang="en-US" dirty="0"/>
              <a:t>ability to customize workspace elements is dependent upon the security restrictions </a:t>
            </a:r>
            <a:r>
              <a:rPr lang="en-US" dirty="0" smtClean="0"/>
              <a:t>configured at </a:t>
            </a:r>
            <a:r>
              <a:rPr lang="en-US" dirty="0"/>
              <a:t>the agency level.</a:t>
            </a:r>
          </a:p>
        </p:txBody>
      </p:sp>
    </p:spTree>
    <p:extLst>
      <p:ext uri="{BB962C8B-B14F-4D97-AF65-F5344CB8AC3E}">
        <p14:creationId xmlns:p14="http://schemas.microsoft.com/office/powerpoint/2010/main" val="16151933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304800" y="1059509"/>
            <a:ext cx="11582400" cy="5164646"/>
          </a:xfrm>
        </p:spPr>
        <p:txBody>
          <a:bodyPr>
            <a:normAutofit/>
          </a:bodyPr>
          <a:lstStyle/>
          <a:p>
            <a:r>
              <a:rPr lang="en-US" dirty="0"/>
              <a:t>During this breakout session the following topics </a:t>
            </a:r>
            <a:r>
              <a:rPr lang="en-US" dirty="0" smtClean="0"/>
              <a:t>were </a:t>
            </a:r>
            <a:r>
              <a:rPr lang="en-US" dirty="0"/>
              <a:t>covered:</a:t>
            </a:r>
          </a:p>
          <a:p>
            <a:pPr lvl="1"/>
            <a:r>
              <a:rPr lang="en-US" dirty="0"/>
              <a:t>Workspaces </a:t>
            </a:r>
            <a:r>
              <a:rPr lang="en-US" dirty="0" smtClean="0"/>
              <a:t>Overview</a:t>
            </a:r>
          </a:p>
          <a:p>
            <a:pPr lvl="2"/>
            <a:r>
              <a:rPr lang="en-US" dirty="0" smtClean="0"/>
              <a:t>General </a:t>
            </a:r>
            <a:r>
              <a:rPr lang="en-US" dirty="0" err="1" smtClean="0"/>
              <a:t>Oveview</a:t>
            </a:r>
            <a:endParaRPr lang="en-US" dirty="0" smtClean="0"/>
          </a:p>
          <a:p>
            <a:pPr lvl="2"/>
            <a:r>
              <a:rPr lang="en-US" dirty="0" smtClean="0"/>
              <a:t>Features Description</a:t>
            </a:r>
            <a:endParaRPr lang="en-US" dirty="0"/>
          </a:p>
          <a:p>
            <a:pPr lvl="1"/>
            <a:r>
              <a:rPr lang="en-US" dirty="0"/>
              <a:t>Navigation in the </a:t>
            </a:r>
            <a:r>
              <a:rPr lang="en-US" dirty="0" err="1"/>
              <a:t>ONESolution</a:t>
            </a:r>
            <a:r>
              <a:rPr lang="en-US" dirty="0"/>
              <a:t> </a:t>
            </a:r>
            <a:r>
              <a:rPr lang="en-US" dirty="0" smtClean="0"/>
              <a:t>Workspaces</a:t>
            </a:r>
          </a:p>
          <a:p>
            <a:pPr lvl="2"/>
            <a:r>
              <a:rPr lang="en-US" dirty="0" smtClean="0"/>
              <a:t>Top Banner</a:t>
            </a:r>
          </a:p>
          <a:p>
            <a:pPr lvl="3"/>
            <a:r>
              <a:rPr lang="en-US" dirty="0" smtClean="0"/>
              <a:t>Using the Search field</a:t>
            </a:r>
          </a:p>
          <a:p>
            <a:pPr lvl="3"/>
            <a:r>
              <a:rPr lang="en-US" dirty="0" smtClean="0"/>
              <a:t>Accessing Help Documents</a:t>
            </a:r>
          </a:p>
          <a:p>
            <a:pPr lvl="3"/>
            <a:r>
              <a:rPr lang="en-US" dirty="0" smtClean="0"/>
              <a:t>Viewing User Profile</a:t>
            </a:r>
          </a:p>
          <a:p>
            <a:pPr lvl="3"/>
            <a:r>
              <a:rPr lang="en-US" dirty="0" smtClean="0"/>
              <a:t>Changing Passwords</a:t>
            </a:r>
          </a:p>
          <a:p>
            <a:pPr lvl="3"/>
            <a:r>
              <a:rPr lang="en-US" dirty="0" smtClean="0"/>
              <a:t>Viewing Notifications</a:t>
            </a:r>
            <a:endParaRPr lang="en-US" dirty="0"/>
          </a:p>
          <a:p>
            <a:pPr lvl="2"/>
            <a:r>
              <a:rPr lang="en-US" dirty="0" smtClean="0"/>
              <a:t>Navigation Panel</a:t>
            </a:r>
          </a:p>
          <a:p>
            <a:pPr lvl="3"/>
            <a:r>
              <a:rPr lang="en-US" dirty="0" smtClean="0"/>
              <a:t>Workspaces Node</a:t>
            </a:r>
          </a:p>
          <a:p>
            <a:pPr lvl="3"/>
            <a:r>
              <a:rPr lang="en-US" dirty="0" smtClean="0"/>
              <a:t>Task Nodes</a:t>
            </a:r>
          </a:p>
          <a:p>
            <a:pPr lvl="3"/>
            <a:r>
              <a:rPr lang="en-US" dirty="0" smtClean="0"/>
              <a:t>Main Menu</a:t>
            </a:r>
            <a:endParaRPr lang="en-US" dirty="0"/>
          </a:p>
        </p:txBody>
      </p:sp>
    </p:spTree>
    <p:extLst>
      <p:ext uri="{BB962C8B-B14F-4D97-AF65-F5344CB8AC3E}">
        <p14:creationId xmlns:p14="http://schemas.microsoft.com/office/powerpoint/2010/main" val="12726020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304800" y="1059509"/>
            <a:ext cx="11582400" cy="5164646"/>
          </a:xfrm>
        </p:spPr>
        <p:txBody>
          <a:bodyPr>
            <a:normAutofit lnSpcReduction="10000"/>
          </a:bodyPr>
          <a:lstStyle/>
          <a:p>
            <a:r>
              <a:rPr lang="en-US" dirty="0"/>
              <a:t>During this breakout session the following topics </a:t>
            </a:r>
            <a:r>
              <a:rPr lang="en-US" dirty="0" smtClean="0"/>
              <a:t>were </a:t>
            </a:r>
            <a:r>
              <a:rPr lang="en-US" dirty="0"/>
              <a:t>covered:</a:t>
            </a:r>
          </a:p>
          <a:p>
            <a:pPr lvl="1"/>
            <a:r>
              <a:rPr lang="en-US" dirty="0" smtClean="0"/>
              <a:t>Creating </a:t>
            </a:r>
            <a:r>
              <a:rPr lang="en-US" dirty="0"/>
              <a:t>and Modifying </a:t>
            </a:r>
            <a:r>
              <a:rPr lang="en-US" dirty="0" smtClean="0"/>
              <a:t>Workspaces</a:t>
            </a:r>
            <a:endParaRPr lang="en-US" dirty="0"/>
          </a:p>
          <a:p>
            <a:pPr lvl="2"/>
            <a:r>
              <a:rPr lang="en-US" dirty="0"/>
              <a:t>Workspaces </a:t>
            </a:r>
            <a:r>
              <a:rPr lang="en-US" dirty="0" smtClean="0"/>
              <a:t>Designer Overview</a:t>
            </a:r>
          </a:p>
          <a:p>
            <a:pPr lvl="2"/>
            <a:r>
              <a:rPr lang="en-US" dirty="0"/>
              <a:t>Advanced Options </a:t>
            </a:r>
            <a:r>
              <a:rPr lang="en-US" dirty="0" smtClean="0"/>
              <a:t>menu</a:t>
            </a:r>
          </a:p>
          <a:p>
            <a:pPr lvl="2"/>
            <a:r>
              <a:rPr lang="en-US" dirty="0"/>
              <a:t>Adding a new workspace</a:t>
            </a:r>
          </a:p>
          <a:p>
            <a:pPr lvl="2"/>
            <a:r>
              <a:rPr lang="en-US" dirty="0"/>
              <a:t>Modifying an existing workspace</a:t>
            </a:r>
          </a:p>
          <a:p>
            <a:pPr lvl="2"/>
            <a:r>
              <a:rPr lang="en-US" dirty="0"/>
              <a:t>Deleting an existing workspace</a:t>
            </a:r>
          </a:p>
          <a:p>
            <a:pPr lvl="2"/>
            <a:r>
              <a:rPr lang="en-US" dirty="0"/>
              <a:t>Creating a New Task Center</a:t>
            </a:r>
          </a:p>
          <a:p>
            <a:pPr lvl="2"/>
            <a:r>
              <a:rPr lang="en-US" dirty="0"/>
              <a:t>Adding a new </a:t>
            </a:r>
            <a:r>
              <a:rPr lang="en-US" dirty="0" smtClean="0"/>
              <a:t>Component (</a:t>
            </a:r>
            <a:r>
              <a:rPr lang="en-US" dirty="0" err="1" smtClean="0"/>
              <a:t>Cognos</a:t>
            </a:r>
            <a:r>
              <a:rPr lang="en-US" dirty="0" smtClean="0"/>
              <a:t>, Links, My Jobs, My Tasks)</a:t>
            </a:r>
          </a:p>
          <a:p>
            <a:pPr lvl="2"/>
            <a:r>
              <a:rPr lang="en-US" dirty="0"/>
              <a:t>Moving a component</a:t>
            </a:r>
          </a:p>
          <a:p>
            <a:pPr lvl="2"/>
            <a:r>
              <a:rPr lang="en-US" dirty="0"/>
              <a:t>Editing a Links component</a:t>
            </a:r>
          </a:p>
          <a:p>
            <a:pPr lvl="2"/>
            <a:r>
              <a:rPr lang="en-US" dirty="0"/>
              <a:t>Deleting a component</a:t>
            </a:r>
          </a:p>
          <a:p>
            <a:pPr lvl="2"/>
            <a:r>
              <a:rPr lang="en-US" dirty="0"/>
              <a:t>Saving Your Workspace</a:t>
            </a:r>
          </a:p>
          <a:p>
            <a:pPr lvl="2"/>
            <a:r>
              <a:rPr lang="en-US" dirty="0"/>
              <a:t>Modify an existing Task Center</a:t>
            </a:r>
          </a:p>
          <a:p>
            <a:pPr lvl="2"/>
            <a:r>
              <a:rPr lang="en-US" dirty="0"/>
              <a:t>Deleting an existing Task </a:t>
            </a:r>
            <a:r>
              <a:rPr lang="en-US" dirty="0" smtClean="0"/>
              <a:t>Center</a:t>
            </a:r>
            <a:endParaRPr lang="en-US" dirty="0"/>
          </a:p>
        </p:txBody>
      </p:sp>
    </p:spTree>
    <p:extLst>
      <p:ext uri="{BB962C8B-B14F-4D97-AF65-F5344CB8AC3E}">
        <p14:creationId xmlns:p14="http://schemas.microsoft.com/office/powerpoint/2010/main" val="2312892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4409" y="1127911"/>
            <a:ext cx="4823181" cy="4889500"/>
          </a:xfrm>
        </p:spPr>
      </p:pic>
    </p:spTree>
    <p:extLst>
      <p:ext uri="{BB962C8B-B14F-4D97-AF65-F5344CB8AC3E}">
        <p14:creationId xmlns:p14="http://schemas.microsoft.com/office/powerpoint/2010/main" val="41944736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Thank You</a:t>
            </a:r>
            <a:endParaRPr lang="en-US" dirty="0"/>
          </a:p>
        </p:txBody>
      </p:sp>
      <p:sp>
        <p:nvSpPr>
          <p:cNvPr id="3" name="Content Placeholder 2"/>
          <p:cNvSpPr>
            <a:spLocks noGrp="1"/>
          </p:cNvSpPr>
          <p:nvPr>
            <p:ph idx="1"/>
          </p:nvPr>
        </p:nvSpPr>
        <p:spPr>
          <a:xfrm>
            <a:off x="304800" y="2119745"/>
            <a:ext cx="11582400" cy="4057218"/>
          </a:xfrm>
        </p:spPr>
        <p:txBody>
          <a:bodyPr/>
          <a:lstStyle/>
          <a:p>
            <a:pPr marL="0" indent="0" algn="ctr">
              <a:buNone/>
            </a:pPr>
            <a:r>
              <a:rPr lang="en-US" dirty="0" smtClean="0"/>
              <a:t>Thank you for attending this breakout session.</a:t>
            </a:r>
          </a:p>
          <a:p>
            <a:pPr marL="0" indent="0" algn="ctr">
              <a:buNone/>
            </a:pPr>
            <a:r>
              <a:rPr lang="en-US" dirty="0" smtClean="0"/>
              <a:t>I hope you found it helpful.</a:t>
            </a:r>
          </a:p>
          <a:p>
            <a:pPr marL="0" indent="0" algn="ctr">
              <a:buNone/>
            </a:pPr>
            <a:endParaRPr lang="en-US" dirty="0"/>
          </a:p>
          <a:p>
            <a:pPr marL="0" indent="0" algn="ctr">
              <a:buNone/>
            </a:pPr>
            <a:r>
              <a:rPr lang="en-US" dirty="0" smtClean="0"/>
              <a:t>cassandra.shrum@superion.com</a:t>
            </a:r>
            <a:endParaRPr lang="en-US" dirty="0"/>
          </a:p>
        </p:txBody>
      </p:sp>
    </p:spTree>
    <p:extLst>
      <p:ext uri="{BB962C8B-B14F-4D97-AF65-F5344CB8AC3E}">
        <p14:creationId xmlns:p14="http://schemas.microsoft.com/office/powerpoint/2010/main" val="36483198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F6D9B1-AEA8-6F4B-AB53-4F970C22E9AE}"/>
              </a:ext>
            </a:extLst>
          </p:cNvPr>
          <p:cNvPicPr>
            <a:picLocks noChangeAspect="1"/>
          </p:cNvPicPr>
          <p:nvPr/>
        </p:nvPicPr>
        <p:blipFill>
          <a:blip r:embed="rId2"/>
          <a:stretch>
            <a:fillRect/>
          </a:stretch>
        </p:blipFill>
        <p:spPr>
          <a:xfrm>
            <a:off x="2323605" y="1696863"/>
            <a:ext cx="7544789" cy="3464274"/>
          </a:xfrm>
          <a:prstGeom prst="rect">
            <a:avLst/>
          </a:prstGeom>
        </p:spPr>
      </p:pic>
    </p:spTree>
    <p:extLst>
      <p:ext uri="{BB962C8B-B14F-4D97-AF65-F5344CB8AC3E}">
        <p14:creationId xmlns:p14="http://schemas.microsoft.com/office/powerpoint/2010/main" val="3017861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Workspaces Overview</a:t>
            </a:r>
          </a:p>
        </p:txBody>
      </p:sp>
      <p:sp>
        <p:nvSpPr>
          <p:cNvPr id="3" name="Content Placeholder 2"/>
          <p:cNvSpPr>
            <a:spLocks noGrp="1"/>
          </p:cNvSpPr>
          <p:nvPr>
            <p:ph idx="1"/>
          </p:nvPr>
        </p:nvSpPr>
        <p:spPr/>
        <p:txBody>
          <a:bodyPr/>
          <a:lstStyle/>
          <a:p>
            <a:r>
              <a:rPr lang="en-US" dirty="0"/>
              <a:t>Features of the Workspaces main page</a:t>
            </a:r>
          </a:p>
          <a:p>
            <a:pPr lvl="1"/>
            <a:r>
              <a:rPr lang="en-US" dirty="0" smtClean="0"/>
              <a:t>Integrated </a:t>
            </a:r>
            <a:r>
              <a:rPr lang="en-US" dirty="0"/>
              <a:t>workspaces for </a:t>
            </a:r>
            <a:r>
              <a:rPr lang="en-US" dirty="0" err="1"/>
              <a:t>ONESolution</a:t>
            </a:r>
            <a:r>
              <a:rPr lang="en-US" dirty="0"/>
              <a:t> Finance, </a:t>
            </a:r>
            <a:r>
              <a:rPr lang="en-US" dirty="0" err="1"/>
              <a:t>ONESolution</a:t>
            </a:r>
            <a:r>
              <a:rPr lang="en-US" dirty="0"/>
              <a:t> Public Administration, and </a:t>
            </a:r>
            <a:r>
              <a:rPr lang="en-US" dirty="0" smtClean="0"/>
              <a:t>other application </a:t>
            </a:r>
            <a:r>
              <a:rPr lang="en-US" dirty="0"/>
              <a:t>suites.</a:t>
            </a:r>
          </a:p>
          <a:p>
            <a:pPr lvl="1"/>
            <a:r>
              <a:rPr lang="en-US" dirty="0" smtClean="0"/>
              <a:t>Dynamic </a:t>
            </a:r>
            <a:r>
              <a:rPr lang="en-US" dirty="0"/>
              <a:t>and configurable workspaces, components, and task centers.</a:t>
            </a:r>
          </a:p>
          <a:p>
            <a:pPr lvl="1"/>
            <a:r>
              <a:rPr lang="en-US" dirty="0" smtClean="0"/>
              <a:t>Ability </a:t>
            </a:r>
            <a:r>
              <a:rPr lang="en-US" dirty="0"/>
              <a:t>to position components within a workspace</a:t>
            </a:r>
            <a:r>
              <a:rPr lang="en-US" dirty="0" smtClean="0"/>
              <a:t>.</a:t>
            </a:r>
          </a:p>
        </p:txBody>
      </p:sp>
    </p:spTree>
    <p:extLst>
      <p:ext uri="{BB962C8B-B14F-4D97-AF65-F5344CB8AC3E}">
        <p14:creationId xmlns:p14="http://schemas.microsoft.com/office/powerpoint/2010/main" val="1423413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F1CC00B-7FBA-0649-9200-90F29D9B543A}"/>
              </a:ext>
            </a:extLst>
          </p:cNvPr>
          <p:cNvSpPr>
            <a:spLocks noGrp="1"/>
          </p:cNvSpPr>
          <p:nvPr>
            <p:ph type="ctrTitle"/>
          </p:nvPr>
        </p:nvSpPr>
        <p:spPr/>
        <p:txBody>
          <a:bodyPr/>
          <a:lstStyle/>
          <a:p>
            <a:r>
              <a:rPr lang="en-US" dirty="0"/>
              <a:t>Navigation in the </a:t>
            </a:r>
            <a:r>
              <a:rPr lang="en-US" dirty="0" err="1"/>
              <a:t>ONESolution</a:t>
            </a:r>
            <a:r>
              <a:rPr lang="en-US" dirty="0"/>
              <a:t> </a:t>
            </a:r>
            <a:r>
              <a:rPr lang="en-US" dirty="0" smtClean="0"/>
              <a:t>Workspaces</a:t>
            </a:r>
            <a:endParaRPr lang="en-US" dirty="0"/>
          </a:p>
        </p:txBody>
      </p:sp>
      <p:sp>
        <p:nvSpPr>
          <p:cNvPr id="9" name="Text Placeholder 8">
            <a:extLst>
              <a:ext uri="{FF2B5EF4-FFF2-40B4-BE49-F238E27FC236}">
                <a16:creationId xmlns:a16="http://schemas.microsoft.com/office/drawing/2014/main" id="{525FA657-44F2-B442-9B1D-9269FF6410B4}"/>
              </a:ext>
            </a:extLst>
          </p:cNvPr>
          <p:cNvSpPr>
            <a:spLocks noGrp="1"/>
          </p:cNvSpPr>
          <p:nvPr>
            <p:ph type="body" sz="quarter" idx="10"/>
          </p:nvPr>
        </p:nvSpPr>
        <p:spPr/>
        <p:txBody>
          <a:bodyPr/>
          <a:lstStyle/>
          <a:p>
            <a:r>
              <a:rPr lang="en-US" dirty="0" smtClean="0"/>
              <a:t>Using features of the </a:t>
            </a:r>
            <a:r>
              <a:rPr lang="en-US" dirty="0" err="1" smtClean="0"/>
              <a:t>ONESolution</a:t>
            </a:r>
            <a:r>
              <a:rPr lang="en-US" dirty="0" smtClean="0"/>
              <a:t> Workspaces</a:t>
            </a:r>
            <a:endParaRPr lang="en-US" dirty="0"/>
          </a:p>
        </p:txBody>
      </p:sp>
    </p:spTree>
    <p:extLst>
      <p:ext uri="{BB962C8B-B14F-4D97-AF65-F5344CB8AC3E}">
        <p14:creationId xmlns:p14="http://schemas.microsoft.com/office/powerpoint/2010/main" val="1098391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Navigation in the </a:t>
            </a:r>
            <a:r>
              <a:rPr lang="en-US" dirty="0" err="1"/>
              <a:t>ONESolution</a:t>
            </a:r>
            <a:r>
              <a:rPr lang="en-US" dirty="0"/>
              <a:t> </a:t>
            </a:r>
            <a:r>
              <a:rPr lang="en-US" dirty="0" smtClean="0"/>
              <a:t>Workspaces</a:t>
            </a:r>
            <a:endParaRPr lang="en-US" dirty="0"/>
          </a:p>
        </p:txBody>
      </p:sp>
      <p:sp>
        <p:nvSpPr>
          <p:cNvPr id="3" name="Content Placeholder 2"/>
          <p:cNvSpPr>
            <a:spLocks noGrp="1"/>
          </p:cNvSpPr>
          <p:nvPr>
            <p:ph idx="1"/>
          </p:nvPr>
        </p:nvSpPr>
        <p:spPr>
          <a:xfrm>
            <a:off x="304800" y="1288110"/>
            <a:ext cx="11582400" cy="1704472"/>
          </a:xfrm>
        </p:spPr>
        <p:txBody>
          <a:bodyPr>
            <a:normAutofit/>
          </a:bodyPr>
          <a:lstStyle/>
          <a:p>
            <a:r>
              <a:rPr lang="en-US" dirty="0"/>
              <a:t>The Workspaces main page is divided into three sections:</a:t>
            </a:r>
          </a:p>
          <a:p>
            <a:pPr lvl="1"/>
            <a:r>
              <a:rPr lang="en-US" dirty="0"/>
              <a:t>Top banner</a:t>
            </a:r>
          </a:p>
          <a:p>
            <a:pPr lvl="1"/>
            <a:r>
              <a:rPr lang="en-US" dirty="0"/>
              <a:t>Navigation panel</a:t>
            </a:r>
          </a:p>
          <a:p>
            <a:pPr lvl="1"/>
            <a:r>
              <a:rPr lang="en-US" dirty="0"/>
              <a:t>Main </a:t>
            </a:r>
            <a:r>
              <a:rPr lang="en-US" dirty="0" smtClean="0"/>
              <a:t>window</a:t>
            </a:r>
          </a:p>
        </p:txBody>
      </p:sp>
      <p:pic>
        <p:nvPicPr>
          <p:cNvPr id="5" name="Picture 4"/>
          <p:cNvPicPr>
            <a:picLocks noChangeAspect="1"/>
          </p:cNvPicPr>
          <p:nvPr/>
        </p:nvPicPr>
        <p:blipFill>
          <a:blip r:embed="rId2"/>
          <a:stretch>
            <a:fillRect/>
          </a:stretch>
        </p:blipFill>
        <p:spPr>
          <a:xfrm>
            <a:off x="304800" y="3080045"/>
            <a:ext cx="11582400" cy="373626"/>
          </a:xfrm>
          <a:prstGeom prst="rect">
            <a:avLst/>
          </a:prstGeom>
        </p:spPr>
      </p:pic>
      <p:sp>
        <p:nvSpPr>
          <p:cNvPr id="6" name="Content Placeholder 3"/>
          <p:cNvSpPr txBox="1">
            <a:spLocks/>
          </p:cNvSpPr>
          <p:nvPr/>
        </p:nvSpPr>
        <p:spPr>
          <a:xfrm>
            <a:off x="304800" y="3522517"/>
            <a:ext cx="11582400" cy="2654445"/>
          </a:xfrm>
          <a:prstGeom prst="rect">
            <a:avLst/>
          </a:prstGeom>
        </p:spPr>
        <p:txBody>
          <a:bodyPr/>
          <a:lstStyle>
            <a:lvl1pPr marL="228600" indent="-228600" algn="l" defTabSz="914400" rtl="0" eaLnBrk="1" latinLnBrk="0" hangingPunct="1">
              <a:lnSpc>
                <a:spcPct val="90000"/>
              </a:lnSpc>
              <a:spcBef>
                <a:spcPts val="1000"/>
              </a:spcBef>
              <a:buClr>
                <a:srgbClr val="EF462A"/>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EF462A"/>
              </a:buClr>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EF462A"/>
              </a:buClr>
              <a:buFont typeface="Wingdings" pitchFamily="2" charset="2"/>
              <a:buChar char="Ø"/>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F462A"/>
              </a:buClr>
              <a:buFont typeface="Wingdings" pitchFamily="2" charset="2"/>
              <a:buChar char="ü"/>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F462A"/>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Top banner - The banner located at the top of the page displays the following:</a:t>
            </a:r>
          </a:p>
          <a:p>
            <a:pPr lvl="1"/>
            <a:r>
              <a:rPr lang="en-US" smtClean="0"/>
              <a:t>ONESolution logo and name of the application.</a:t>
            </a:r>
          </a:p>
          <a:p>
            <a:pPr lvl="1"/>
            <a:r>
              <a:rPr lang="en-US" smtClean="0"/>
              <a:t>Search field - Allows you to search for application screens.</a:t>
            </a:r>
          </a:p>
          <a:p>
            <a:pPr lvl="1"/>
            <a:r>
              <a:rPr lang="en-US" smtClean="0"/>
              <a:t>Help link - Displays related help topics.</a:t>
            </a:r>
          </a:p>
          <a:p>
            <a:pPr lvl="1"/>
            <a:r>
              <a:rPr lang="en-US" smtClean="0"/>
              <a:t>User Profile icon - Displays user profile information and notifications.</a:t>
            </a:r>
            <a:endParaRPr lang="en-US" dirty="0"/>
          </a:p>
        </p:txBody>
      </p:sp>
    </p:spTree>
    <p:extLst>
      <p:ext uri="{BB962C8B-B14F-4D97-AF65-F5344CB8AC3E}">
        <p14:creationId xmlns:p14="http://schemas.microsoft.com/office/powerpoint/2010/main" val="2786953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Navigation in the </a:t>
            </a:r>
            <a:r>
              <a:rPr lang="en-US" dirty="0" err="1"/>
              <a:t>ONESolution</a:t>
            </a:r>
            <a:r>
              <a:rPr lang="en-US" dirty="0"/>
              <a:t> Workspaces</a:t>
            </a:r>
          </a:p>
        </p:txBody>
      </p:sp>
      <p:sp>
        <p:nvSpPr>
          <p:cNvPr id="3" name="Content Placeholder 2"/>
          <p:cNvSpPr>
            <a:spLocks noGrp="1"/>
          </p:cNvSpPr>
          <p:nvPr>
            <p:ph sz="half" idx="1"/>
          </p:nvPr>
        </p:nvSpPr>
        <p:spPr/>
        <p:txBody>
          <a:bodyPr/>
          <a:lstStyle/>
          <a:p>
            <a:r>
              <a:rPr lang="en-US" dirty="0"/>
              <a:t>Using the Search field</a:t>
            </a:r>
          </a:p>
          <a:p>
            <a:pPr lvl="1"/>
            <a:r>
              <a:rPr lang="en-US" dirty="0"/>
              <a:t>You can search for the functional reports, application screens, and other data within various suites using </a:t>
            </a:r>
            <a:r>
              <a:rPr lang="en-US" dirty="0" smtClean="0"/>
              <a:t>the Search</a:t>
            </a:r>
            <a:r>
              <a:rPr lang="en-US" b="1" dirty="0" smtClean="0"/>
              <a:t> </a:t>
            </a:r>
            <a:r>
              <a:rPr lang="en-US" dirty="0"/>
              <a:t>field. </a:t>
            </a:r>
            <a:endParaRPr lang="en-US" dirty="0" smtClean="0"/>
          </a:p>
          <a:p>
            <a:pPr lvl="1"/>
            <a:r>
              <a:rPr lang="en-US" dirty="0" smtClean="0"/>
              <a:t>Filtered </a:t>
            </a:r>
            <a:r>
              <a:rPr lang="en-US" dirty="0"/>
              <a:t>search results display in the drop-down list as you type</a:t>
            </a:r>
            <a:r>
              <a:rPr lang="en-US" dirty="0" smtClean="0"/>
              <a:t>.</a:t>
            </a:r>
          </a:p>
          <a:p>
            <a:pPr lvl="1"/>
            <a:r>
              <a:rPr lang="en-US" dirty="0" smtClean="0"/>
              <a:t>Searches are not case sensitive.</a:t>
            </a:r>
          </a:p>
          <a:p>
            <a:pPr lvl="1"/>
            <a:r>
              <a:rPr lang="en-US" dirty="0" smtClean="0"/>
              <a:t>Searches can be done using names or menu masks</a:t>
            </a:r>
            <a:endParaRPr lang="en-US" dirty="0"/>
          </a:p>
        </p:txBody>
      </p:sp>
      <p:pic>
        <p:nvPicPr>
          <p:cNvPr id="5" name="Content Placeholder 4"/>
          <p:cNvPicPr>
            <a:picLocks noGrp="1" noChangeAspect="1"/>
          </p:cNvPicPr>
          <p:nvPr>
            <p:ph sz="half" idx="2"/>
          </p:nvPr>
        </p:nvPicPr>
        <p:blipFill>
          <a:blip r:embed="rId2"/>
          <a:stretch>
            <a:fillRect/>
          </a:stretch>
        </p:blipFill>
        <p:spPr>
          <a:xfrm>
            <a:off x="7683824" y="1373445"/>
            <a:ext cx="4086795" cy="457264"/>
          </a:xfrm>
          <a:prstGeom prst="rect">
            <a:avLst/>
          </a:prstGeom>
        </p:spPr>
      </p:pic>
      <p:cxnSp>
        <p:nvCxnSpPr>
          <p:cNvPr id="7" name="Straight Arrow Connector 6"/>
          <p:cNvCxnSpPr/>
          <p:nvPr/>
        </p:nvCxnSpPr>
        <p:spPr>
          <a:xfrm flipV="1">
            <a:off x="4364182" y="1548245"/>
            <a:ext cx="3616036" cy="103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7217034" y="2003507"/>
            <a:ext cx="4553585" cy="2238687"/>
          </a:xfrm>
          <a:prstGeom prst="rect">
            <a:avLst/>
          </a:prstGeom>
        </p:spPr>
      </p:pic>
      <p:pic>
        <p:nvPicPr>
          <p:cNvPr id="9" name="Picture 8"/>
          <p:cNvPicPr>
            <a:picLocks noChangeAspect="1"/>
          </p:cNvPicPr>
          <p:nvPr/>
        </p:nvPicPr>
        <p:blipFill>
          <a:blip r:embed="rId4"/>
          <a:stretch>
            <a:fillRect/>
          </a:stretch>
        </p:blipFill>
        <p:spPr>
          <a:xfrm>
            <a:off x="7274192" y="4414992"/>
            <a:ext cx="4496427" cy="1390844"/>
          </a:xfrm>
          <a:prstGeom prst="rect">
            <a:avLst/>
          </a:prstGeom>
        </p:spPr>
      </p:pic>
      <p:cxnSp>
        <p:nvCxnSpPr>
          <p:cNvPr id="12" name="Straight Arrow Connector 11"/>
          <p:cNvCxnSpPr/>
          <p:nvPr/>
        </p:nvCxnSpPr>
        <p:spPr>
          <a:xfrm flipV="1">
            <a:off x="5008418" y="3449782"/>
            <a:ext cx="2208616" cy="9652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008418" y="4414992"/>
            <a:ext cx="2265774" cy="1985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2337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1355</TotalTime>
  <Words>2948</Words>
  <Application>Microsoft Office PowerPoint</Application>
  <PresentationFormat>Widescreen</PresentationFormat>
  <Paragraphs>294</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Arial Narrow</vt:lpstr>
      <vt:lpstr>Courier New</vt:lpstr>
      <vt:lpstr>Wingdings</vt:lpstr>
      <vt:lpstr>Office Theme</vt:lpstr>
      <vt:lpstr>PowerPoint Presentation</vt:lpstr>
      <vt:lpstr>OS 18.1 Desktop Navigation</vt:lpstr>
      <vt:lpstr>Agenda</vt:lpstr>
      <vt:lpstr>Workspaces Overview</vt:lpstr>
      <vt:lpstr>Workspaces Overview</vt:lpstr>
      <vt:lpstr>Workspaces Overview</vt:lpstr>
      <vt:lpstr>Navigation in the ONESolution Workspaces</vt:lpstr>
      <vt:lpstr>Navigation in the ONESolution Workspaces</vt:lpstr>
      <vt:lpstr>Navigation in the ONESolution Workspaces</vt:lpstr>
      <vt:lpstr>Navigation in the ONESolution Workspaces</vt:lpstr>
      <vt:lpstr>Navigation in the ONESolution Workspaces</vt:lpstr>
      <vt:lpstr>Navigation in the ONESolution Workspaces</vt:lpstr>
      <vt:lpstr>Navigation in the ONESolution Workspaces</vt:lpstr>
      <vt:lpstr>Navigation in the ONESolution Workspaces</vt:lpstr>
      <vt:lpstr>Navigation in the ONESolution Workspaces</vt:lpstr>
      <vt:lpstr>Navigation in the ONESolution Workspaces</vt:lpstr>
      <vt:lpstr>Navigation in the ONESolution Workspaces</vt:lpstr>
      <vt:lpstr>Navigation in the ONESolution Workspaces</vt:lpstr>
      <vt:lpstr>Creating and Modifying Workspaces</vt:lpstr>
      <vt:lpstr>Creating and Modifying Workspaces</vt:lpstr>
      <vt:lpstr>Creating and Modifying Workspaces</vt:lpstr>
      <vt:lpstr>Creating and Modifying Workspaces</vt:lpstr>
      <vt:lpstr>Creating and Modifying Workspaces</vt:lpstr>
      <vt:lpstr>Creating and Modifying Workspaces</vt:lpstr>
      <vt:lpstr>Creating and Modifying Workspaces</vt:lpstr>
      <vt:lpstr>Creating and Modifying Workspaces</vt:lpstr>
      <vt:lpstr>Creating and Modifying Workspaces</vt:lpstr>
      <vt:lpstr>Creating and Modifying Workspaces</vt:lpstr>
      <vt:lpstr>Creating and Modifying Workspaces</vt:lpstr>
      <vt:lpstr>Creating and Modifying Workspaces</vt:lpstr>
      <vt:lpstr>Creating and Modifying Workspaces</vt:lpstr>
      <vt:lpstr>Creating and Modifying Workspaces</vt:lpstr>
      <vt:lpstr>Creating and Modifying Workspaces</vt:lpstr>
      <vt:lpstr>Creating and Modifying Workspaces</vt:lpstr>
      <vt:lpstr>Creating and Modifying Workspaces</vt:lpstr>
      <vt:lpstr>Creating and Modifying Workspaces</vt:lpstr>
      <vt:lpstr>Creating and Modifying Workspaces</vt:lpstr>
      <vt:lpstr>Creating and Modifying Workspaces</vt:lpstr>
      <vt:lpstr>Creating and Modifying Workspaces</vt:lpstr>
      <vt:lpstr>Creating and Modifying Workspaces</vt:lpstr>
      <vt:lpstr>Creating and Modifying Workspaces</vt:lpstr>
      <vt:lpstr>Creating and Modifying Workspaces</vt:lpstr>
      <vt:lpstr>Creating and Modifying Workspaces</vt:lpstr>
      <vt:lpstr>Creating and Modifying Workspaces</vt:lpstr>
      <vt:lpstr>Creating and Modifying Workspaces</vt:lpstr>
      <vt:lpstr>Creating and Modifying Workspaces</vt:lpstr>
      <vt:lpstr>Creating and Modifying Workspaces</vt:lpstr>
      <vt:lpstr>Creating and Modifying Workspaces</vt:lpstr>
      <vt:lpstr>Creating and Modifying Workspaces</vt:lpstr>
      <vt:lpstr>Conclusion</vt:lpstr>
      <vt:lpstr>Conclusion</vt:lpstr>
      <vt:lpstr>Questions?</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Tran (Lake Mary)</dc:creator>
  <cp:lastModifiedBy>Edith Anaya</cp:lastModifiedBy>
  <cp:revision>154</cp:revision>
  <dcterms:created xsi:type="dcterms:W3CDTF">2018-03-19T18:14:00Z</dcterms:created>
  <dcterms:modified xsi:type="dcterms:W3CDTF">2023-08-10T21:18:33Z</dcterms:modified>
</cp:coreProperties>
</file>