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65" r:id="rId4"/>
    <p:sldId id="295" r:id="rId5"/>
    <p:sldId id="298" r:id="rId6"/>
    <p:sldId id="297" r:id="rId7"/>
    <p:sldId id="296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2" r:id="rId16"/>
    <p:sldId id="294" r:id="rId17"/>
    <p:sldId id="281" r:id="rId18"/>
    <p:sldId id="267" r:id="rId19"/>
    <p:sldId id="272" r:id="rId20"/>
    <p:sldId id="289" r:id="rId21"/>
    <p:sldId id="268" r:id="rId22"/>
    <p:sldId id="279" r:id="rId23"/>
    <p:sldId id="273" r:id="rId24"/>
    <p:sldId id="276" r:id="rId25"/>
    <p:sldId id="275" r:id="rId26"/>
    <p:sldId id="280" r:id="rId27"/>
    <p:sldId id="282" r:id="rId28"/>
    <p:sldId id="290" r:id="rId29"/>
    <p:sldId id="277" r:id="rId30"/>
    <p:sldId id="285" r:id="rId31"/>
    <p:sldId id="283" r:id="rId32"/>
    <p:sldId id="287" r:id="rId33"/>
    <p:sldId id="284" r:id="rId34"/>
    <p:sldId id="286" r:id="rId35"/>
    <p:sldId id="288" r:id="rId36"/>
    <p:sldId id="278" r:id="rId37"/>
    <p:sldId id="306" r:id="rId38"/>
    <p:sldId id="262" r:id="rId39"/>
    <p:sldId id="293" r:id="rId40"/>
    <p:sldId id="263" r:id="rId41"/>
    <p:sldId id="291" r:id="rId4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3C3E-EE4F-40FA-9CAB-9A7B427C7CF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A798C-B608-4470-8144-87BEFF824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9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C2DCBBB-F531-4DA0-8A1A-C1E482C4B39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9F54076-8C15-4D7D-B60F-97BCAE28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4076-8C15-4D7D-B60F-97BCAE2895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1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6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1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3" y="599726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4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6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8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5" y="3036574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5" y="4541418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6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3" y="2228005"/>
            <a:ext cx="390766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1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4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4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52"/>
            <a:ext cx="3907663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5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8" y="5141974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11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90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7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3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6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5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4" y="5951812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8" y="59561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82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84" indent="-305984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69" indent="-305984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56" indent="-269987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38" indent="-233988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20" indent="-233988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05" indent="-228588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890" indent="-228588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875" indent="-228588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860" indent="-228588" algn="l" defTabSz="457178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.imperial.ca.us/Auditor-Controller/index.asp?fileinc=procedur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.imperial.ca.us/BoardSuperv/index.asp?fileinc=clerkfor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28600"/>
            <a:ext cx="8791575" cy="218122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County of Imperial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BAR, Fixed Assets and Purchasing Presentation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6" y="3277036"/>
            <a:ext cx="3019425" cy="28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2429"/>
            <a:ext cx="90023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BARs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Transfer funds from different org keys for a specific project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  <a:p>
            <a:endParaRPr lang="en-US" sz="40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24" y="1931831"/>
            <a:ext cx="4968283" cy="47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2429"/>
            <a:ext cx="90023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BARs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Receiving revenue from a Trust Fund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  <a:p>
            <a:endParaRPr lang="en-US" sz="40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15" y="1920654"/>
            <a:ext cx="4688301" cy="48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2429"/>
            <a:ext cx="9002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BARs</a:t>
            </a:r>
          </a:p>
          <a:p>
            <a:pPr algn="ctr"/>
            <a:r>
              <a:rPr 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Transfer funds from various object codes in one org key for capital project</a:t>
            </a: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23" y="1977424"/>
            <a:ext cx="4724232" cy="47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2429"/>
            <a:ext cx="9002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BARs</a:t>
            </a:r>
          </a:p>
          <a:p>
            <a:pPr algn="ctr"/>
            <a:r>
              <a:rPr 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  To increase appropriations for Out-of-County Travel (pending Board Approval)</a:t>
            </a: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  <a:p>
            <a:endParaRPr lang="en-US" sz="22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9" y="1977424"/>
            <a:ext cx="4881093" cy="47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11" y="623347"/>
            <a:ext cx="8287912" cy="85663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Other </a:t>
            </a:r>
            <a:r>
              <a:rPr lang="en-US" sz="3600" dirty="0" smtClean="0">
                <a:latin typeface="Franklin Gothic Demi" panose="020B0703020102020204" pitchFamily="34" charset="0"/>
              </a:rPr>
              <a:t>BAR </a:t>
            </a:r>
            <a:r>
              <a:rPr lang="en-US" sz="3600" dirty="0">
                <a:latin typeface="Franklin Gothic Demi" panose="020B0703020102020204" pitchFamily="34" charset="0"/>
              </a:rPr>
              <a:t>Notes…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228004"/>
            <a:ext cx="7989752" cy="4163272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Auditor’s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office inputs budget adjustments upon receipt of a copy of the approved BAR from Clerk of the Board. If your BAR has not been posted please deliver or email a copy of the approved BAR to the Auditor’s Office for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posting.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Make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sure you submit an encumbrance form to CEO/GSA if you will be using funds from an approved BAR into the next fiscal year as budget adjustments do not roll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over.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Pending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Board Approval – all budget adjustments to increase Out-of-County Travel will require Board Approval via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BAR.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92" y="592226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3" y="2762253"/>
            <a:ext cx="3494881" cy="349488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088" y="3987998"/>
            <a:ext cx="1619947" cy="161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616" y="3987998"/>
            <a:ext cx="1562797" cy="15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6" y="553794"/>
            <a:ext cx="5194947" cy="104825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Fixed Assets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389" y="2297773"/>
            <a:ext cx="8203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is a fixed asset?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6356" y="3067215"/>
            <a:ext cx="7989752" cy="2137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“Assets used in operations that benefit more than a single fiscal period” 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01828">
            <a:off x="2628777" y="5456017"/>
            <a:ext cx="192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2019</a:t>
            </a:r>
          </a:p>
        </p:txBody>
      </p:sp>
      <p:sp>
        <p:nvSpPr>
          <p:cNvPr id="14" name="TextBox 13"/>
          <p:cNvSpPr txBox="1"/>
          <p:nvPr/>
        </p:nvSpPr>
        <p:spPr>
          <a:xfrm rot="20101828">
            <a:off x="4322710" y="5456018"/>
            <a:ext cx="192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2508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6" y="553794"/>
            <a:ext cx="5194947" cy="104825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Fixed Assets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856" y="2099754"/>
            <a:ext cx="820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Different categories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8825" y="3552277"/>
            <a:ext cx="7989752" cy="2566681"/>
          </a:xfrm>
        </p:spPr>
        <p:txBody>
          <a:bodyPr>
            <a:normAutofit fontScale="25000" lnSpcReduction="20000"/>
          </a:bodyPr>
          <a:lstStyle/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549000 – Equipment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549005 – Vehicles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549010 – Equipment Info Technology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549015 – Firearms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550000 – Structures &amp; Improvements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550020 – Construction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25" y="515562"/>
            <a:ext cx="6757349" cy="104825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Franklin Gothic Demi" panose="020B0703020102020204" pitchFamily="34" charset="0"/>
              </a:rPr>
              <a:t>Equipment (549000)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8626" y="1992322"/>
            <a:ext cx="8324851" cy="1247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is considered equipment?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79" y="3460775"/>
            <a:ext cx="3693879" cy="238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57200" y="3239819"/>
            <a:ext cx="5601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Machines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Tools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Furniture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Heavy Machinery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Workstations 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Off-Road Vehicles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Fire Trucks</a:t>
            </a:r>
          </a:p>
        </p:txBody>
      </p:sp>
    </p:spTree>
    <p:extLst>
      <p:ext uri="{BB962C8B-B14F-4D97-AF65-F5344CB8AC3E}">
        <p14:creationId xmlns:p14="http://schemas.microsoft.com/office/powerpoint/2010/main" val="3227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25" y="632870"/>
            <a:ext cx="7822439" cy="85663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Equipment Threshold amount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8823" y="1992323"/>
            <a:ext cx="7989752" cy="1755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How much can we spend?</a:t>
            </a: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80" y="3352785"/>
            <a:ext cx="1745043" cy="2121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1" y="3351143"/>
            <a:ext cx="1753763" cy="2128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5625" y="3625839"/>
            <a:ext cx="397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$7,500</a:t>
            </a:r>
          </a:p>
        </p:txBody>
      </p:sp>
    </p:spTree>
    <p:extLst>
      <p:ext uri="{BB962C8B-B14F-4D97-AF65-F5344CB8AC3E}">
        <p14:creationId xmlns:p14="http://schemas.microsoft.com/office/powerpoint/2010/main" val="25604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2450" y="3760973"/>
            <a:ext cx="7820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04" indent="-428604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BARs </a:t>
            </a:r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(Budget Amendment Resolutions)</a:t>
            </a:r>
          </a:p>
          <a:p>
            <a:pPr marL="428604" indent="-428604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Fixed Assets</a:t>
            </a:r>
          </a:p>
          <a:p>
            <a:pPr marL="428604" indent="-428604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Purchasing Procedures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57225"/>
            <a:ext cx="2447925" cy="23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515561"/>
            <a:ext cx="8620125" cy="1048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Equipment – Vehicles (549005)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31" y="4324190"/>
            <a:ext cx="3432110" cy="1922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438" y="1714502"/>
            <a:ext cx="8210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is considered equipment - vehicles?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3124" y="2850069"/>
            <a:ext cx="4297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All County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Vehicles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Safety Vehicles</a:t>
            </a:r>
          </a:p>
        </p:txBody>
      </p:sp>
    </p:spTree>
    <p:extLst>
      <p:ext uri="{BB962C8B-B14F-4D97-AF65-F5344CB8AC3E}">
        <p14:creationId xmlns:p14="http://schemas.microsoft.com/office/powerpoint/2010/main" val="38205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25" y="553794"/>
            <a:ext cx="8158811" cy="104825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Equipment - IT (549010)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8387" y="2405134"/>
            <a:ext cx="7989752" cy="659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is considered Equipment - IT (Information Technology)?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168702" y="2751959"/>
            <a:ext cx="4524083" cy="363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Servers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Processors 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Computer Software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Computers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Routers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83" y="3532726"/>
            <a:ext cx="2466975" cy="1847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7" y="2932947"/>
            <a:ext cx="2162016" cy="1438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87" y="4569625"/>
            <a:ext cx="2162016" cy="12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25" y="632870"/>
            <a:ext cx="7822439" cy="85663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Equipment IT Threshold amount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8825" y="1839923"/>
            <a:ext cx="7989752" cy="1755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How much can we spend?</a:t>
            </a: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2" y="3319657"/>
            <a:ext cx="1538220" cy="1869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842" y="3319656"/>
            <a:ext cx="1542423" cy="1871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9350" y="2870038"/>
            <a:ext cx="407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$7,500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(Equipment for IT)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$25,000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(Computer Software only)</a:t>
            </a:r>
          </a:p>
        </p:txBody>
      </p:sp>
    </p:spTree>
    <p:extLst>
      <p:ext uri="{BB962C8B-B14F-4D97-AF65-F5344CB8AC3E}">
        <p14:creationId xmlns:p14="http://schemas.microsoft.com/office/powerpoint/2010/main" val="3700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1" y="821978"/>
            <a:ext cx="8500300" cy="104825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Demi" panose="020B0703020102020204" pitchFamily="34" charset="0"/>
              </a:rPr>
              <a:t>Equipment - Firearms </a:t>
            </a:r>
            <a:r>
              <a:rPr lang="en-US" sz="4000" dirty="0">
                <a:latin typeface="Franklin Gothic Demi" panose="020B0703020102020204" pitchFamily="34" charset="0"/>
              </a:rPr>
              <a:t/>
            </a:r>
            <a:br>
              <a:rPr lang="en-US" sz="4000" dirty="0">
                <a:latin typeface="Franklin Gothic Demi" panose="020B0703020102020204" pitchFamily="34" charset="0"/>
              </a:rPr>
            </a:br>
            <a:r>
              <a:rPr lang="en-US" sz="3600" dirty="0">
                <a:latin typeface="Franklin Gothic Demi" panose="020B0703020102020204" pitchFamily="34" charset="0"/>
              </a:rPr>
              <a:t>(549015)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31476" y="2438399"/>
            <a:ext cx="8512375" cy="1167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is considered Equipment Firearms?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813123" y="3200503"/>
            <a:ext cx="3124200" cy="232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Tasers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Guns</a:t>
            </a:r>
          </a:p>
          <a:p>
            <a:pPr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Rifles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92" y="3606085"/>
            <a:ext cx="2120371" cy="1520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485" y="3606087"/>
            <a:ext cx="2268693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70" y="950954"/>
            <a:ext cx="8421263" cy="85663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Equipment Firearms Threshold amount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8823" y="3459174"/>
            <a:ext cx="7989752" cy="1755431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ALL weapons must be capitalized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No minimum </a:t>
            </a: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598823" y="2144723"/>
            <a:ext cx="7989752" cy="175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How much can we spend?</a:t>
            </a: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35" y="553793"/>
            <a:ext cx="8500300" cy="1048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Exceptions for equipment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0" y="2975020"/>
            <a:ext cx="8934158" cy="3616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" y="2619375"/>
            <a:ext cx="7711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“Groups of like designated assets individually less than $7,500, the cost of which in the aggregate exceeds $50,000 and are purchased under a program for installation over a period of time, are to be capitalized”</a:t>
            </a:r>
          </a:p>
        </p:txBody>
      </p:sp>
    </p:spTree>
    <p:extLst>
      <p:ext uri="{BB962C8B-B14F-4D97-AF65-F5344CB8AC3E}">
        <p14:creationId xmlns:p14="http://schemas.microsoft.com/office/powerpoint/2010/main" val="9339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35" y="553793"/>
            <a:ext cx="8500300" cy="1048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Examples of fixed assets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0" y="2975020"/>
            <a:ext cx="8934158" cy="3616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276" y="2168174"/>
            <a:ext cx="768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Items that are bought in a group that would be considered a fixed asset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9" y="3987013"/>
            <a:ext cx="2403221" cy="1592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861" y="3541146"/>
            <a:ext cx="2822693" cy="158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437" y="4055668"/>
            <a:ext cx="2832201" cy="15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35" y="553793"/>
            <a:ext cx="8500300" cy="1048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Examples of non-fixed assets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0" y="2975020"/>
            <a:ext cx="8934158" cy="3616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38" y="2410778"/>
            <a:ext cx="753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Items that are bought in a group, but not considered a fixed asset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88" y="3751021"/>
            <a:ext cx="3007160" cy="1973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761" y="3793949"/>
            <a:ext cx="2912491" cy="1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25" y="632870"/>
            <a:ext cx="7822439" cy="85663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Other Equipment Notes…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8825" y="3525849"/>
            <a:ext cx="7989752" cy="1755431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If its not fixed assets, must be coded to: </a:t>
            </a:r>
            <a:endParaRPr lang="en-US" sz="96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96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9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Office Expenses (524000)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9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Special Department Expense (530005)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9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Office Expense Furniture (524045</a:t>
            </a:r>
            <a:r>
              <a:rPr lang="en-US" sz="9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9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Or other appropriate object codes</a:t>
            </a:r>
            <a:endParaRPr lang="en-US" sz="9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96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Installation costs of equipment are </a:t>
            </a:r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capitalized as well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31511" y="4867927"/>
            <a:ext cx="7989752" cy="118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79" y="829888"/>
            <a:ext cx="6757349" cy="1048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Structures &amp; Improvements (550000)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2623" y="2190751"/>
            <a:ext cx="7989752" cy="400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is considered Structures &amp; Improvements?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Additions or betterments to existing buildings that are not readily moveable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 betterment is defined as an expenditure having the effect of upgrading an existing asset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9" y="553795"/>
            <a:ext cx="8901613" cy="137803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Demi" panose="020B0703020102020204" pitchFamily="34" charset="0"/>
              </a:rPr>
              <a:t>Budget Amendment Resolutions (BARs)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349" y="2114802"/>
            <a:ext cx="85620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are Budget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Amendment Resolutions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(BARs)?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342883" indent="-34288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Budget Amendment Resolutions (BARs) are budget adjustments that require Board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Approval.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marL="342883" indent="-34288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BARs are used only after the budget has been adopted and only through June 30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of the fiscal year for which it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applies.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87" y="791918"/>
            <a:ext cx="8500300" cy="1048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Examples of Structures &amp; Improvements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0" y="2975020"/>
            <a:ext cx="8934158" cy="3616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317" y="2020913"/>
            <a:ext cx="75355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Office and building remodels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Elevator improvements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Air conditioning system for building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Water storage tanks</a:t>
            </a:r>
          </a:p>
          <a:p>
            <a:pPr marL="342883" indent="-342883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Roofing projects  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1" y="4260055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873" y="3986212"/>
            <a:ext cx="2290765" cy="2290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203" y="4260055"/>
            <a:ext cx="2476500" cy="17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25" y="632870"/>
            <a:ext cx="7822439" cy="85663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Demi" panose="020B0703020102020204" pitchFamily="34" charset="0"/>
              </a:rPr>
              <a:t>S&amp;I Threshold amount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11017" y="1895475"/>
            <a:ext cx="8198051" cy="1938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How much can we spend?</a:t>
            </a: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2" y="3319657"/>
            <a:ext cx="1538220" cy="1869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842" y="3319656"/>
            <a:ext cx="1542423" cy="1871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0258" y="3704443"/>
            <a:ext cx="3979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$50,000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(minimum)</a:t>
            </a:r>
          </a:p>
        </p:txBody>
      </p:sp>
    </p:spTree>
    <p:extLst>
      <p:ext uri="{BB962C8B-B14F-4D97-AF65-F5344CB8AC3E}">
        <p14:creationId xmlns:p14="http://schemas.microsoft.com/office/powerpoint/2010/main" val="34398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25" y="632870"/>
            <a:ext cx="7822439" cy="85663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Demi" panose="020B0703020102020204" pitchFamily="34" charset="0"/>
              </a:rPr>
              <a:t>Other S&amp;I Notes…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7676" y="2200276"/>
            <a:ext cx="8140901" cy="435292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Additional costs that are capitalized with Structures &amp; Improvements are: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Purchase price of construction costs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Fixtures attached to the structure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Architect fees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Insurance during construction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Fees and permits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Accident or injury costs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Improvements or betterment costs that are not fixed assets, should be Maintenance (520000)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Pool patch up work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Painting</a:t>
            </a:r>
          </a:p>
          <a:p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924" y="458412"/>
            <a:ext cx="6757349" cy="104825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Demi" panose="020B0703020102020204" pitchFamily="34" charset="0"/>
              </a:rPr>
              <a:t> Construction (550020)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0723" y="2743201"/>
            <a:ext cx="7989752" cy="353375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87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is Construction?</a:t>
            </a:r>
          </a:p>
          <a:p>
            <a:pPr marL="0" indent="0" algn="ctr">
              <a:buNone/>
            </a:pPr>
            <a:endParaRPr lang="en-US" sz="63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  <a:p>
            <a:pPr marL="0" indent="0" algn="ctr">
              <a:buNone/>
            </a:pPr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Construction or also known as CIP (Construction in Progress) or Capital Projects is the “building of something, typically a structure” </a:t>
            </a:r>
          </a:p>
          <a:p>
            <a:pPr marL="0" indent="0" algn="ctr">
              <a:buNone/>
            </a:pPr>
            <a:endParaRPr lang="en-US" sz="43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0" indent="0" algn="ctr">
              <a:buNone/>
            </a:pPr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Construction costs are recorded under CIP and once completed, they are moved to Structures &amp; Improvements</a:t>
            </a:r>
          </a:p>
          <a:p>
            <a:pPr marL="0" indent="0" algn="ctr">
              <a:buNone/>
            </a:pPr>
            <a:endParaRPr lang="en-US" sz="43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7" y="506037"/>
            <a:ext cx="7391348" cy="104825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 Examples of Construction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987" y="2800351"/>
            <a:ext cx="4892923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25" y="632870"/>
            <a:ext cx="7822439" cy="85663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Other Construction Notes…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8825" y="2438402"/>
            <a:ext cx="8140901" cy="3876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Other costs that are capitalized with Construction are: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Direct labor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Materials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Equipment usage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Overhead</a:t>
            </a:r>
          </a:p>
          <a:p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	</a:t>
            </a: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11" y="623347"/>
            <a:ext cx="8287912" cy="85663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Other Fixed Asset Notes…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511" y="2228003"/>
            <a:ext cx="8139433" cy="4220421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 PTR (Property Transfer Request) form must be filled out to transfer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ANY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fixed asset from one department to another,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auctioned, destroyed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and disposed of 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Grant programs override County Capitalization policies, unless the County Capitalization policies are lower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General Statement of Fixed Assets are distributed every year, should be thoroughly checked and signed off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11" y="623347"/>
            <a:ext cx="8287912" cy="85663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Franklin Gothic Demi" panose="020B0703020102020204" pitchFamily="34" charset="0"/>
              </a:rPr>
              <a:t>Fixed asset Guides</a:t>
            </a:r>
            <a:endParaRPr lang="en-US" sz="3600" dirty="0">
              <a:latin typeface="Franklin Gothic Demi" panose="020B0703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511" y="2428029"/>
            <a:ext cx="8139433" cy="1077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Where can I find forms or guides pertaining to Fixed Assets?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933" y="5841775"/>
            <a:ext cx="813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www.co.imperial.ca.us/Auditor-Controller/index.asp?fileinc=procedures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404" y="3703992"/>
            <a:ext cx="8020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 Cond" panose="020B0706030402020204" pitchFamily="34" charset="0"/>
              </a:rPr>
              <a:t>You can find the forms and guides by going on the County of Imperial website: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 Cond" panose="020B0706030402020204" pitchFamily="34" charset="0"/>
              </a:rPr>
              <a:t>Under the Auditor-Controller Department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 Cond" panose="020B0706030402020204" pitchFamily="34" charset="0"/>
              </a:rPr>
              <a:t>Click on Documents &amp; Forms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Demi Cond" panose="020B0706030402020204" pitchFamily="34" charset="0"/>
              </a:rPr>
              <a:t>Look for Policies &amp; Procedures</a:t>
            </a:r>
          </a:p>
          <a:p>
            <a:endParaRPr lang="en-US" sz="2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92" y="592226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Questions??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27" y="3148014"/>
            <a:ext cx="3101063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3" y="4248151"/>
            <a:ext cx="1457193" cy="185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888" y="409574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1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12" y="737647"/>
            <a:ext cx="8287912" cy="856639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purchasing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228004"/>
            <a:ext cx="7989752" cy="41632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Prior Year Encumbrance: (PY Purchase Orders)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Review PY ensure funds are available and know the purpose of PY encumbrance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Category does not match with PY description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PR Notes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Liquidate PY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Do not process payment request (claim) with PY number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9" y="553795"/>
            <a:ext cx="8901613" cy="137803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Demi" panose="020B0703020102020204" pitchFamily="34" charset="0"/>
              </a:rPr>
              <a:t>Budget Amendment Resolutions (BARs)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349" y="2114802"/>
            <a:ext cx="85620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What are BARs used for?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>
              <a:defRPr/>
            </a:pP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BARs </a:t>
            </a:r>
            <a:r>
              <a:rPr lang="en-US" sz="22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are used only to make changes to the adopted budget due to:</a:t>
            </a:r>
          </a:p>
          <a:p>
            <a:pPr>
              <a:defRPr/>
            </a:pPr>
            <a:endParaRPr lang="en-US" sz="2200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An increase in funding or for the recognition of additional funding from grants or programs, i.e. State, Federal, or other </a:t>
            </a: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sources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purchase of fixed </a:t>
            </a: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assets</a:t>
            </a:r>
            <a:endParaRPr lang="en-US" sz="2200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use of the fund balance to increase or create appropriation(s) </a:t>
            </a: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availability</a:t>
            </a:r>
            <a:endParaRPr lang="en-US" sz="2200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transfer of funds between budget </a:t>
            </a: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units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decrease in a budgeted funding </a:t>
            </a: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level</a:t>
            </a:r>
            <a:endParaRPr lang="en-US" sz="2200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latin typeface="Franklin Gothic Demi Cond" panose="020B0706030402020204" pitchFamily="34" charset="0"/>
                <a:cs typeface="Arial" panose="020B0604020202020204" pitchFamily="34" charset="0"/>
              </a:rPr>
              <a:t>An </a:t>
            </a:r>
            <a:r>
              <a:rPr lang="en-US" sz="22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increase in Out-of-County Travel Expenditures (Pending Board Approval).</a:t>
            </a:r>
          </a:p>
          <a:p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Purchasing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581025" y="2133603"/>
            <a:ext cx="7989888" cy="37258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Prior Year Encumbrance: (PY Purchase Orders)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Funds available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Minute Order documents (MO number and date of Board approval) – Must be attached to the PR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323984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Attachments: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Attach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0483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92" y="592226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Questions??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85" y="2296322"/>
            <a:ext cx="4118769" cy="41187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4223940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65" y="4538266"/>
            <a:ext cx="2119313" cy="13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670" y="811370"/>
            <a:ext cx="7995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does a BAR look like?  </a:t>
            </a:r>
            <a:endParaRPr lang="en-US" sz="24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41" y="2134810"/>
            <a:ext cx="3457840" cy="4291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95" y="2134809"/>
            <a:ext cx="3445565" cy="42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9" y="553795"/>
            <a:ext cx="8901613" cy="137803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Franklin Gothic Demi" panose="020B0703020102020204" pitchFamily="34" charset="0"/>
              </a:rPr>
              <a:t>Budget Amendment Resolutions (BARs)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349" y="2114802"/>
            <a:ext cx="856201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Where can I find the BAR form?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The annual BAR form is usually emailed by Clerk of the Board once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budget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has been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adopted.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You can also download the form from Clerk of the Board’s website under the forms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section: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932" y="5114925"/>
            <a:ext cx="7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Franklin Gothic Demi Cond" panose="020B0706030402020204" pitchFamily="34" charset="0"/>
                <a:cs typeface="Arial" panose="020B0604020202020204" pitchFamily="34" charset="0"/>
                <a:hlinkClick r:id="rId2"/>
              </a:rPr>
              <a:t>https://www.co.imperial.ca.us/BoardSuperv/index.asp?fileinc=clerkforms</a:t>
            </a:r>
            <a:endParaRPr lang="en-US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9476" y="697745"/>
            <a:ext cx="85620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BARs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Department obtains additional State funding for contracted services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  <a:p>
            <a:endParaRPr lang="en-US" sz="40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0" y="1973103"/>
            <a:ext cx="5253154" cy="47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2429"/>
            <a:ext cx="90023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BARs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Funding from an outside source to provide for capital expenditures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  <a:p>
            <a:endParaRPr lang="en-US" sz="40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70" y="1979073"/>
            <a:ext cx="5125791" cy="47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2429"/>
            <a:ext cx="90023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BARs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Use of fund balance to increase appropriations within same org key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  <a:p>
            <a:endParaRPr lang="en-US" sz="40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32" y="1982376"/>
            <a:ext cx="5252267" cy="47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1161</TotalTime>
  <Words>1129</Words>
  <Application>Microsoft Office PowerPoint</Application>
  <PresentationFormat>On-screen Show (4:3)</PresentationFormat>
  <Paragraphs>189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Adobe Gothic Std B</vt:lpstr>
      <vt:lpstr>Arial</vt:lpstr>
      <vt:lpstr>Arial Rounded MT Bold</vt:lpstr>
      <vt:lpstr>Calibri</vt:lpstr>
      <vt:lpstr>Franklin Gothic Demi</vt:lpstr>
      <vt:lpstr>Franklin Gothic Demi Cond</vt:lpstr>
      <vt:lpstr>Gill Sans MT</vt:lpstr>
      <vt:lpstr>MV Boli</vt:lpstr>
      <vt:lpstr>Wingdings</vt:lpstr>
      <vt:lpstr>Wingdings 2</vt:lpstr>
      <vt:lpstr>Dividend</vt:lpstr>
      <vt:lpstr>County of Imperial BAR, Fixed Assets and Purchasing Presentation </vt:lpstr>
      <vt:lpstr>PowerPoint Presentation</vt:lpstr>
      <vt:lpstr>Budget Amendment Resolutions (BARs)</vt:lpstr>
      <vt:lpstr>Budget Amendment Resolutions (BARs)</vt:lpstr>
      <vt:lpstr>PowerPoint Presentation</vt:lpstr>
      <vt:lpstr>Budget Amendment Resolutions (BARs)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BAR Notes…</vt:lpstr>
      <vt:lpstr>Questions?</vt:lpstr>
      <vt:lpstr>Fixed Assets</vt:lpstr>
      <vt:lpstr>Fixed Assets</vt:lpstr>
      <vt:lpstr>Equipment (549000)</vt:lpstr>
      <vt:lpstr>Equipment Threshold amount</vt:lpstr>
      <vt:lpstr>Equipment – Vehicles (549005)</vt:lpstr>
      <vt:lpstr>Equipment - IT (549010)</vt:lpstr>
      <vt:lpstr>Equipment IT Threshold amount</vt:lpstr>
      <vt:lpstr>Equipment - Firearms  (549015)</vt:lpstr>
      <vt:lpstr>Equipment Firearms Threshold amount</vt:lpstr>
      <vt:lpstr>Exceptions for equipment</vt:lpstr>
      <vt:lpstr>Examples of fixed assets</vt:lpstr>
      <vt:lpstr>Examples of non-fixed assets</vt:lpstr>
      <vt:lpstr>Other Equipment Notes…</vt:lpstr>
      <vt:lpstr>Structures &amp; Improvements (550000)</vt:lpstr>
      <vt:lpstr>Examples of Structures &amp; Improvements</vt:lpstr>
      <vt:lpstr>S&amp;I Threshold amount</vt:lpstr>
      <vt:lpstr>Other S&amp;I Notes…</vt:lpstr>
      <vt:lpstr> Construction (550020)</vt:lpstr>
      <vt:lpstr> Examples of Construction</vt:lpstr>
      <vt:lpstr>Other Construction Notes…</vt:lpstr>
      <vt:lpstr>Other Fixed Asset Notes…</vt:lpstr>
      <vt:lpstr>Fixed asset Guides</vt:lpstr>
      <vt:lpstr>Questions??</vt:lpstr>
      <vt:lpstr>purchasing</vt:lpstr>
      <vt:lpstr>Purchasing</vt:lpstr>
      <vt:lpstr>Questions??</vt:lpstr>
    </vt:vector>
  </TitlesOfParts>
  <Company>Imperial County Information and Technical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Castaneda</dc:creator>
  <cp:lastModifiedBy>Amparo Chavez</cp:lastModifiedBy>
  <cp:revision>90</cp:revision>
  <cp:lastPrinted>2019-11-13T20:52:26Z</cp:lastPrinted>
  <dcterms:created xsi:type="dcterms:W3CDTF">2019-11-08T17:42:56Z</dcterms:created>
  <dcterms:modified xsi:type="dcterms:W3CDTF">2020-07-06T16:55:38Z</dcterms:modified>
</cp:coreProperties>
</file>