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1" r:id="rId1"/>
  </p:sldMasterIdLst>
  <p:notesMasterIdLst>
    <p:notesMasterId r:id="rId49"/>
  </p:notesMasterIdLst>
  <p:handoutMasterIdLst>
    <p:handoutMasterId r:id="rId50"/>
  </p:handoutMasterIdLst>
  <p:sldIdLst>
    <p:sldId id="333" r:id="rId2"/>
    <p:sldId id="351" r:id="rId3"/>
    <p:sldId id="296" r:id="rId4"/>
    <p:sldId id="314" r:id="rId5"/>
    <p:sldId id="312" r:id="rId6"/>
    <p:sldId id="325" r:id="rId7"/>
    <p:sldId id="313" r:id="rId8"/>
    <p:sldId id="352" r:id="rId9"/>
    <p:sldId id="326" r:id="rId10"/>
    <p:sldId id="316" r:id="rId11"/>
    <p:sldId id="353" r:id="rId12"/>
    <p:sldId id="327" r:id="rId13"/>
    <p:sldId id="328" r:id="rId14"/>
    <p:sldId id="329" r:id="rId15"/>
    <p:sldId id="331" r:id="rId16"/>
    <p:sldId id="318" r:id="rId17"/>
    <p:sldId id="376" r:id="rId18"/>
    <p:sldId id="377" r:id="rId19"/>
    <p:sldId id="319" r:id="rId20"/>
    <p:sldId id="378" r:id="rId21"/>
    <p:sldId id="379" r:id="rId22"/>
    <p:sldId id="380" r:id="rId23"/>
    <p:sldId id="381" r:id="rId24"/>
    <p:sldId id="382" r:id="rId25"/>
    <p:sldId id="383" r:id="rId26"/>
    <p:sldId id="384" r:id="rId27"/>
    <p:sldId id="385" r:id="rId28"/>
    <p:sldId id="386" r:id="rId29"/>
    <p:sldId id="387" r:id="rId30"/>
    <p:sldId id="311" r:id="rId31"/>
    <p:sldId id="334" r:id="rId32"/>
    <p:sldId id="335" r:id="rId33"/>
    <p:sldId id="367" r:id="rId34"/>
    <p:sldId id="336" r:id="rId35"/>
    <p:sldId id="339" r:id="rId36"/>
    <p:sldId id="337" r:id="rId37"/>
    <p:sldId id="338" r:id="rId38"/>
    <p:sldId id="340" r:id="rId39"/>
    <p:sldId id="341" r:id="rId40"/>
    <p:sldId id="342" r:id="rId41"/>
    <p:sldId id="343" r:id="rId42"/>
    <p:sldId id="365" r:id="rId43"/>
    <p:sldId id="368" r:id="rId44"/>
    <p:sldId id="371" r:id="rId45"/>
    <p:sldId id="369" r:id="rId46"/>
    <p:sldId id="370" r:id="rId47"/>
    <p:sldId id="374" r:id="rId48"/>
  </p:sldIdLst>
  <p:sldSz cx="6858000" cy="9144000" type="screen4x3"/>
  <p:notesSz cx="6950075" cy="92360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8546"/>
    <a:srgbClr val="C3A56F"/>
    <a:srgbClr val="BE9D62"/>
    <a:srgbClr val="D1BA91"/>
    <a:srgbClr val="CC9900"/>
    <a:srgbClr val="E6E6E6"/>
    <a:srgbClr val="F1E9AD"/>
    <a:srgbClr val="FFEEBD"/>
    <a:srgbClr val="F0EBE8"/>
    <a:srgbClr val="F795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38" autoAdjust="0"/>
    <p:restoredTop sz="94711" autoAdjust="0"/>
  </p:normalViewPr>
  <p:slideViewPr>
    <p:cSldViewPr>
      <p:cViewPr varScale="1">
        <p:scale>
          <a:sx n="81" d="100"/>
          <a:sy n="81" d="100"/>
        </p:scale>
        <p:origin x="1266" y="102"/>
      </p:cViewPr>
      <p:guideLst>
        <p:guide orient="horz" pos="2880"/>
        <p:guide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3" d="100"/>
          <a:sy n="83" d="100"/>
        </p:scale>
        <p:origin x="20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5"/>
            <a:ext cx="3012114" cy="463834"/>
          </a:xfrm>
          <a:prstGeom prst="rect">
            <a:avLst/>
          </a:prstGeom>
        </p:spPr>
        <p:txBody>
          <a:bodyPr vert="horz" lIns="92451" tIns="46225" rIns="92451" bIns="46225" rtlCol="0"/>
          <a:lstStyle>
            <a:lvl1pPr algn="l">
              <a:defRPr sz="1300"/>
            </a:lvl1pPr>
          </a:lstStyle>
          <a:p>
            <a:pPr>
              <a:defRPr/>
            </a:pPr>
            <a:endParaRPr lang="en-US"/>
          </a:p>
        </p:txBody>
      </p:sp>
      <p:sp>
        <p:nvSpPr>
          <p:cNvPr id="3" name="Date Placeholder 2"/>
          <p:cNvSpPr>
            <a:spLocks noGrp="1"/>
          </p:cNvSpPr>
          <p:nvPr>
            <p:ph type="dt" sz="quarter" idx="1"/>
          </p:nvPr>
        </p:nvSpPr>
        <p:spPr>
          <a:xfrm>
            <a:off x="3936416" y="5"/>
            <a:ext cx="3012114" cy="463834"/>
          </a:xfrm>
          <a:prstGeom prst="rect">
            <a:avLst/>
          </a:prstGeom>
        </p:spPr>
        <p:txBody>
          <a:bodyPr vert="horz" lIns="92451" tIns="46225" rIns="92451" bIns="46225" rtlCol="0"/>
          <a:lstStyle>
            <a:lvl1pPr algn="r">
              <a:defRPr sz="1300"/>
            </a:lvl1pPr>
          </a:lstStyle>
          <a:p>
            <a:pPr>
              <a:defRPr/>
            </a:pPr>
            <a:fld id="{D97E558D-C580-4B4D-9752-7E99AF76B545}" type="datetimeFigureOut">
              <a:rPr lang="en-US"/>
              <a:pPr>
                <a:defRPr/>
              </a:pPr>
              <a:t>6/17/2021</a:t>
            </a:fld>
            <a:endParaRPr lang="en-US"/>
          </a:p>
        </p:txBody>
      </p:sp>
      <p:sp>
        <p:nvSpPr>
          <p:cNvPr id="4" name="Footer Placeholder 3"/>
          <p:cNvSpPr>
            <a:spLocks noGrp="1"/>
          </p:cNvSpPr>
          <p:nvPr>
            <p:ph type="ftr" sz="quarter" idx="2"/>
          </p:nvPr>
        </p:nvSpPr>
        <p:spPr>
          <a:xfrm>
            <a:off x="5" y="8772242"/>
            <a:ext cx="3012114" cy="463834"/>
          </a:xfrm>
          <a:prstGeom prst="rect">
            <a:avLst/>
          </a:prstGeom>
        </p:spPr>
        <p:txBody>
          <a:bodyPr vert="horz" lIns="92451" tIns="46225" rIns="92451" bIns="46225" rtlCol="0" anchor="b"/>
          <a:lstStyle>
            <a:lvl1pPr algn="l">
              <a:defRPr sz="1300"/>
            </a:lvl1pPr>
          </a:lstStyle>
          <a:p>
            <a:pPr>
              <a:defRPr/>
            </a:pPr>
            <a:endParaRPr lang="en-US"/>
          </a:p>
        </p:txBody>
      </p:sp>
      <p:sp>
        <p:nvSpPr>
          <p:cNvPr id="5" name="Slide Number Placeholder 4"/>
          <p:cNvSpPr>
            <a:spLocks noGrp="1"/>
          </p:cNvSpPr>
          <p:nvPr>
            <p:ph type="sldNum" sz="quarter" idx="3"/>
          </p:nvPr>
        </p:nvSpPr>
        <p:spPr>
          <a:xfrm>
            <a:off x="3936416" y="8772242"/>
            <a:ext cx="3012114" cy="463834"/>
          </a:xfrm>
          <a:prstGeom prst="rect">
            <a:avLst/>
          </a:prstGeom>
        </p:spPr>
        <p:txBody>
          <a:bodyPr vert="horz" wrap="square" lIns="92451" tIns="46225" rIns="92451" bIns="46225" numCol="1" anchor="b" anchorCtr="0" compatLnSpc="1">
            <a:prstTxWarp prst="textNoShape">
              <a:avLst/>
            </a:prstTxWarp>
          </a:bodyPr>
          <a:lstStyle>
            <a:lvl1pPr algn="r">
              <a:defRPr sz="1300"/>
            </a:lvl1pPr>
          </a:lstStyle>
          <a:p>
            <a:fld id="{FD129E76-4080-4B91-B909-BD7F8DD85F72}" type="slidenum">
              <a:rPr lang="en-US" altLang="en-US"/>
              <a:pPr/>
              <a:t>‹#›</a:t>
            </a:fld>
            <a:endParaRPr lang="en-US" altLang="en-US"/>
          </a:p>
        </p:txBody>
      </p:sp>
    </p:spTree>
    <p:extLst>
      <p:ext uri="{BB962C8B-B14F-4D97-AF65-F5344CB8AC3E}">
        <p14:creationId xmlns:p14="http://schemas.microsoft.com/office/powerpoint/2010/main" val="3205886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3"/>
            <a:ext cx="3012114" cy="462272"/>
          </a:xfrm>
          <a:prstGeom prst="rect">
            <a:avLst/>
          </a:prstGeom>
        </p:spPr>
        <p:txBody>
          <a:bodyPr vert="horz" lIns="92451" tIns="46225" rIns="92451" bIns="46225"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3936416" y="3"/>
            <a:ext cx="3012114" cy="462272"/>
          </a:xfrm>
          <a:prstGeom prst="rect">
            <a:avLst/>
          </a:prstGeom>
        </p:spPr>
        <p:txBody>
          <a:bodyPr vert="horz" lIns="92451" tIns="46225" rIns="92451" bIns="46225" rtlCol="0"/>
          <a:lstStyle>
            <a:lvl1pPr algn="r" eaLnBrk="1" fontAlgn="auto" hangingPunct="1">
              <a:spcBef>
                <a:spcPts val="0"/>
              </a:spcBef>
              <a:spcAft>
                <a:spcPts val="0"/>
              </a:spcAft>
              <a:defRPr sz="1300">
                <a:latin typeface="+mn-lt"/>
              </a:defRPr>
            </a:lvl1pPr>
          </a:lstStyle>
          <a:p>
            <a:pPr>
              <a:defRPr/>
            </a:pPr>
            <a:fld id="{C1975287-ABED-4D6B-A714-FA90F1CB890E}" type="datetimeFigureOut">
              <a:rPr lang="en-US"/>
              <a:pPr>
                <a:defRPr/>
              </a:pPr>
              <a:t>6/17/2021</a:t>
            </a:fld>
            <a:endParaRPr lang="en-US"/>
          </a:p>
        </p:txBody>
      </p:sp>
      <p:sp>
        <p:nvSpPr>
          <p:cNvPr id="4" name="Slide Image Placeholder 3"/>
          <p:cNvSpPr>
            <a:spLocks noGrp="1" noRot="1" noChangeAspect="1"/>
          </p:cNvSpPr>
          <p:nvPr>
            <p:ph type="sldImg" idx="2"/>
          </p:nvPr>
        </p:nvSpPr>
        <p:spPr>
          <a:xfrm>
            <a:off x="2178050" y="693738"/>
            <a:ext cx="2593975" cy="3462337"/>
          </a:xfrm>
          <a:prstGeom prst="rect">
            <a:avLst/>
          </a:prstGeom>
          <a:noFill/>
          <a:ln w="12700">
            <a:solidFill>
              <a:prstClr val="black"/>
            </a:solidFill>
          </a:ln>
        </p:spPr>
        <p:txBody>
          <a:bodyPr vert="horz" lIns="92451" tIns="46225" rIns="92451" bIns="46225" rtlCol="0" anchor="ctr"/>
          <a:lstStyle/>
          <a:p>
            <a:pPr lvl="0"/>
            <a:endParaRPr lang="en-US" noProof="0"/>
          </a:p>
        </p:txBody>
      </p:sp>
      <p:sp>
        <p:nvSpPr>
          <p:cNvPr id="5" name="Notes Placeholder 4"/>
          <p:cNvSpPr>
            <a:spLocks noGrp="1"/>
          </p:cNvSpPr>
          <p:nvPr>
            <p:ph type="body" sz="quarter" idx="3"/>
          </p:nvPr>
        </p:nvSpPr>
        <p:spPr>
          <a:xfrm>
            <a:off x="694391" y="4386909"/>
            <a:ext cx="5561303" cy="4155766"/>
          </a:xfrm>
          <a:prstGeom prst="rect">
            <a:avLst/>
          </a:prstGeom>
        </p:spPr>
        <p:txBody>
          <a:bodyPr vert="horz" lIns="92451" tIns="46225" rIns="92451" bIns="4622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5" y="8772242"/>
            <a:ext cx="3012114" cy="462272"/>
          </a:xfrm>
          <a:prstGeom prst="rect">
            <a:avLst/>
          </a:prstGeom>
        </p:spPr>
        <p:txBody>
          <a:bodyPr vert="horz" lIns="92451" tIns="46225" rIns="92451" bIns="46225" rtlCol="0" anchor="b"/>
          <a:lstStyle>
            <a:lvl1pPr algn="l" eaLnBrk="1" fontAlgn="auto" hangingPunct="1">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3936416" y="8772242"/>
            <a:ext cx="3012114" cy="462272"/>
          </a:xfrm>
          <a:prstGeom prst="rect">
            <a:avLst/>
          </a:prstGeom>
        </p:spPr>
        <p:txBody>
          <a:bodyPr vert="horz" wrap="square" lIns="92451" tIns="46225" rIns="92451" bIns="46225" numCol="1" anchor="b" anchorCtr="0" compatLnSpc="1">
            <a:prstTxWarp prst="textNoShape">
              <a:avLst/>
            </a:prstTxWarp>
          </a:bodyPr>
          <a:lstStyle>
            <a:lvl1pPr algn="r" eaLnBrk="1" hangingPunct="1">
              <a:defRPr sz="1300">
                <a:latin typeface="Calibri" panose="020F0502020204030204" pitchFamily="34" charset="0"/>
              </a:defRPr>
            </a:lvl1pPr>
          </a:lstStyle>
          <a:p>
            <a:fld id="{6C12202D-CE9C-4824-AE1C-67B32B70F2D4}" type="slidenum">
              <a:rPr lang="en-US" altLang="en-US"/>
              <a:pPr/>
              <a:t>‹#›</a:t>
            </a:fld>
            <a:endParaRPr lang="en-US" altLang="en-US"/>
          </a:p>
        </p:txBody>
      </p:sp>
    </p:spTree>
    <p:extLst>
      <p:ext uri="{BB962C8B-B14F-4D97-AF65-F5344CB8AC3E}">
        <p14:creationId xmlns:p14="http://schemas.microsoft.com/office/powerpoint/2010/main" val="26579750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746AE728-F711-4ED9-BAF4-D9EA431712DA}" type="slidenum">
              <a:rPr lang="en-US" altLang="en-US">
                <a:latin typeface="Calibri" panose="020F0502020204030204" pitchFamily="34" charset="0"/>
              </a:rPr>
              <a:pPr/>
              <a:t>1</a:t>
            </a:fld>
            <a:endParaRPr lang="en-US" altLang="en-US" dirty="0">
              <a:latin typeface="Calibri" panose="020F0502020204030204" pitchFamily="34" charset="0"/>
            </a:endParaRPr>
          </a:p>
        </p:txBody>
      </p:sp>
    </p:spTree>
    <p:extLst>
      <p:ext uri="{BB962C8B-B14F-4D97-AF65-F5344CB8AC3E}">
        <p14:creationId xmlns:p14="http://schemas.microsoft.com/office/powerpoint/2010/main" val="923188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368AF51-DB1E-489C-B0C5-B1DEEDFCB979}" type="slidenum">
              <a:rPr lang="en-US" altLang="en-US">
                <a:latin typeface="Calibri" panose="020F0502020204030204" pitchFamily="34" charset="0"/>
              </a:rPr>
              <a:pPr/>
              <a:t>10</a:t>
            </a:fld>
            <a:endParaRPr lang="en-US" altLang="en-US">
              <a:latin typeface="Calibri" panose="020F0502020204030204" pitchFamily="34" charset="0"/>
            </a:endParaRPr>
          </a:p>
        </p:txBody>
      </p:sp>
    </p:spTree>
    <p:extLst>
      <p:ext uri="{BB962C8B-B14F-4D97-AF65-F5344CB8AC3E}">
        <p14:creationId xmlns:p14="http://schemas.microsoft.com/office/powerpoint/2010/main" val="2708540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68" indent="-280372">
              <a:defRPr>
                <a:solidFill>
                  <a:schemeClr val="tx1"/>
                </a:solidFill>
                <a:latin typeface="Arial" panose="020B0604020202020204" pitchFamily="34" charset="0"/>
              </a:defRPr>
            </a:lvl2pPr>
            <a:lvl3pPr marL="1121490" indent="-224298">
              <a:defRPr>
                <a:solidFill>
                  <a:schemeClr val="tx1"/>
                </a:solidFill>
                <a:latin typeface="Arial" panose="020B0604020202020204" pitchFamily="34" charset="0"/>
              </a:defRPr>
            </a:lvl3pPr>
            <a:lvl4pPr marL="1570086" indent="-224298">
              <a:defRPr>
                <a:solidFill>
                  <a:schemeClr val="tx1"/>
                </a:solidFill>
                <a:latin typeface="Arial" panose="020B0604020202020204" pitchFamily="34" charset="0"/>
              </a:defRPr>
            </a:lvl4pPr>
            <a:lvl5pPr marL="2018681" indent="-224298">
              <a:defRPr>
                <a:solidFill>
                  <a:schemeClr val="tx1"/>
                </a:solidFill>
                <a:latin typeface="Arial" panose="020B0604020202020204" pitchFamily="34" charset="0"/>
              </a:defRPr>
            </a:lvl5pPr>
            <a:lvl6pPr marL="2467278" indent="-224298" eaLnBrk="0" fontAlgn="base" hangingPunct="0">
              <a:spcBef>
                <a:spcPct val="0"/>
              </a:spcBef>
              <a:spcAft>
                <a:spcPct val="0"/>
              </a:spcAft>
              <a:defRPr>
                <a:solidFill>
                  <a:schemeClr val="tx1"/>
                </a:solidFill>
                <a:latin typeface="Arial" panose="020B0604020202020204" pitchFamily="34" charset="0"/>
              </a:defRPr>
            </a:lvl6pPr>
            <a:lvl7pPr marL="2915876" indent="-224298" eaLnBrk="0" fontAlgn="base" hangingPunct="0">
              <a:spcBef>
                <a:spcPct val="0"/>
              </a:spcBef>
              <a:spcAft>
                <a:spcPct val="0"/>
              </a:spcAft>
              <a:defRPr>
                <a:solidFill>
                  <a:schemeClr val="tx1"/>
                </a:solidFill>
                <a:latin typeface="Arial" panose="020B0604020202020204" pitchFamily="34" charset="0"/>
              </a:defRPr>
            </a:lvl7pPr>
            <a:lvl8pPr marL="3364471" indent="-224298" eaLnBrk="0" fontAlgn="base" hangingPunct="0">
              <a:spcBef>
                <a:spcPct val="0"/>
              </a:spcBef>
              <a:spcAft>
                <a:spcPct val="0"/>
              </a:spcAft>
              <a:defRPr>
                <a:solidFill>
                  <a:schemeClr val="tx1"/>
                </a:solidFill>
                <a:latin typeface="Arial" panose="020B0604020202020204" pitchFamily="34" charset="0"/>
              </a:defRPr>
            </a:lvl8pPr>
            <a:lvl9pPr marL="3813067" indent="-224298" eaLnBrk="0" fontAlgn="base" hangingPunct="0">
              <a:spcBef>
                <a:spcPct val="0"/>
              </a:spcBef>
              <a:spcAft>
                <a:spcPct val="0"/>
              </a:spcAft>
              <a:defRPr>
                <a:solidFill>
                  <a:schemeClr val="tx1"/>
                </a:solidFill>
                <a:latin typeface="Arial" panose="020B0604020202020204" pitchFamily="34" charset="0"/>
              </a:defRPr>
            </a:lvl9pPr>
          </a:lstStyle>
          <a:p>
            <a:fld id="{F85D0B41-EEFE-4D85-875A-F56E11A93E3F}" type="slidenum">
              <a:rPr lang="en-US" altLang="en-US">
                <a:latin typeface="Calibri" panose="020F0502020204030204" pitchFamily="34" charset="0"/>
              </a:rPr>
              <a:pPr/>
              <a:t>11</a:t>
            </a:fld>
            <a:endParaRPr lang="en-US" altLang="en-US">
              <a:latin typeface="Calibri" panose="020F0502020204030204" pitchFamily="34" charset="0"/>
            </a:endParaRPr>
          </a:p>
        </p:txBody>
      </p:sp>
    </p:spTree>
    <p:extLst>
      <p:ext uri="{BB962C8B-B14F-4D97-AF65-F5344CB8AC3E}">
        <p14:creationId xmlns:p14="http://schemas.microsoft.com/office/powerpoint/2010/main" val="3731990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78FBF171-E600-40DA-850A-636A17A467EE}" type="slidenum">
              <a:rPr lang="en-US" altLang="en-US">
                <a:latin typeface="Calibri" panose="020F0502020204030204" pitchFamily="34" charset="0"/>
              </a:rPr>
              <a:pPr/>
              <a:t>12</a:t>
            </a:fld>
            <a:endParaRPr lang="en-US" altLang="en-US">
              <a:latin typeface="Calibri" panose="020F0502020204030204" pitchFamily="34" charset="0"/>
            </a:endParaRPr>
          </a:p>
        </p:txBody>
      </p:sp>
    </p:spTree>
    <p:extLst>
      <p:ext uri="{BB962C8B-B14F-4D97-AF65-F5344CB8AC3E}">
        <p14:creationId xmlns:p14="http://schemas.microsoft.com/office/powerpoint/2010/main" val="2982506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E42F328E-7D18-451F-AC97-778273AE0A75}" type="slidenum">
              <a:rPr lang="en-US" altLang="en-US">
                <a:latin typeface="Calibri" panose="020F0502020204030204" pitchFamily="34" charset="0"/>
              </a:rPr>
              <a:pPr/>
              <a:t>13</a:t>
            </a:fld>
            <a:endParaRPr lang="en-US" altLang="en-US">
              <a:latin typeface="Calibri" panose="020F0502020204030204" pitchFamily="34" charset="0"/>
            </a:endParaRPr>
          </a:p>
        </p:txBody>
      </p:sp>
    </p:spTree>
    <p:extLst>
      <p:ext uri="{BB962C8B-B14F-4D97-AF65-F5344CB8AC3E}">
        <p14:creationId xmlns:p14="http://schemas.microsoft.com/office/powerpoint/2010/main" val="4010979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22B3782F-3D03-4390-AB47-1586DDFF62F8}" type="slidenum">
              <a:rPr lang="en-US" altLang="en-US">
                <a:latin typeface="Calibri" panose="020F0502020204030204" pitchFamily="34" charset="0"/>
              </a:rPr>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3964611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48842321-0753-4B9B-85F9-D02F036453F7}" type="slidenum">
              <a:rPr lang="en-US" altLang="en-US">
                <a:latin typeface="Calibri" panose="020F0502020204030204" pitchFamily="34" charset="0"/>
              </a:rPr>
              <a:pPr/>
              <a:t>15</a:t>
            </a:fld>
            <a:endParaRPr lang="en-US" altLang="en-US">
              <a:latin typeface="Calibri" panose="020F0502020204030204" pitchFamily="34" charset="0"/>
            </a:endParaRPr>
          </a:p>
        </p:txBody>
      </p:sp>
    </p:spTree>
    <p:extLst>
      <p:ext uri="{BB962C8B-B14F-4D97-AF65-F5344CB8AC3E}">
        <p14:creationId xmlns:p14="http://schemas.microsoft.com/office/powerpoint/2010/main" val="1287483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1245E35C-7487-403A-AB96-D7E40FBBF05B}" type="slidenum">
              <a:rPr lang="en-US" altLang="en-US">
                <a:latin typeface="Calibri" panose="020F0502020204030204" pitchFamily="34" charset="0"/>
              </a:rPr>
              <a:pPr/>
              <a:t>16</a:t>
            </a:fld>
            <a:endParaRPr lang="en-US" altLang="en-US">
              <a:latin typeface="Calibri" panose="020F0502020204030204" pitchFamily="34" charset="0"/>
            </a:endParaRPr>
          </a:p>
        </p:txBody>
      </p:sp>
    </p:spTree>
    <p:extLst>
      <p:ext uri="{BB962C8B-B14F-4D97-AF65-F5344CB8AC3E}">
        <p14:creationId xmlns:p14="http://schemas.microsoft.com/office/powerpoint/2010/main" val="407759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284832-DB4A-429D-B65F-9A3964DB65BA}"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73993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272935-DC74-4F1D-A7E3-7476E30589B5}"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8161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D442C82E-723C-420D-995A-F02FC96C3DA7}" type="slidenum">
              <a:rPr lang="en-US" altLang="en-US">
                <a:latin typeface="Calibri" panose="020F0502020204030204" pitchFamily="34" charset="0"/>
              </a:rPr>
              <a:pPr/>
              <a:t>19</a:t>
            </a:fld>
            <a:endParaRPr lang="en-US" altLang="en-US">
              <a:latin typeface="Calibri" panose="020F0502020204030204" pitchFamily="34" charset="0"/>
            </a:endParaRPr>
          </a:p>
        </p:txBody>
      </p:sp>
    </p:spTree>
    <p:extLst>
      <p:ext uri="{BB962C8B-B14F-4D97-AF65-F5344CB8AC3E}">
        <p14:creationId xmlns:p14="http://schemas.microsoft.com/office/powerpoint/2010/main" val="4107117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B870BA9C-B9CB-4458-8D02-62E4157F8E14}" type="slidenum">
              <a:rPr lang="en-US" altLang="en-US">
                <a:latin typeface="Calibri" panose="020F0502020204030204" pitchFamily="34" charset="0"/>
              </a:rPr>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1454082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FFEE15-B6AD-4B25-B511-BBBA6BF0E202}"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04984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FFEE15-B6AD-4B25-B511-BBBA6BF0E202}"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885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FFEE15-B6AD-4B25-B511-BBBA6BF0E202}"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87713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FFEE15-B6AD-4B25-B511-BBBA6BF0E202}"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38758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FFEE15-B6AD-4B25-B511-BBBA6BF0E202}"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59646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FFEE15-B6AD-4B25-B511-BBBA6BF0E202}"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69259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FFEE15-B6AD-4B25-B511-BBBA6BF0E202}"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14276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FFEE15-B6AD-4B25-B511-BBBA6BF0E202}"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20752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FFEE15-B6AD-4B25-B511-BBBA6BF0E202}"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28720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FFEE15-B6AD-4B25-B511-BBBA6BF0E202}"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44275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5483D5BD-123F-4731-9188-F95183B0CCCB}" type="slidenum">
              <a:rPr lang="en-US" altLang="en-US">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2937318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446E2224-466B-46D3-BD06-511EE59BB739}" type="slidenum">
              <a:rPr lang="en-US" altLang="en-US">
                <a:latin typeface="Calibri" panose="020F0502020204030204" pitchFamily="34" charset="0"/>
              </a:rPr>
              <a:pPr/>
              <a:t>30</a:t>
            </a:fld>
            <a:endParaRPr lang="en-US" altLang="en-US">
              <a:latin typeface="Calibri" panose="020F0502020204030204" pitchFamily="34" charset="0"/>
            </a:endParaRPr>
          </a:p>
        </p:txBody>
      </p:sp>
    </p:spTree>
    <p:extLst>
      <p:ext uri="{BB962C8B-B14F-4D97-AF65-F5344CB8AC3E}">
        <p14:creationId xmlns:p14="http://schemas.microsoft.com/office/powerpoint/2010/main" val="3173395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977F07B-18A9-49B6-9488-AA7F45A0205E}" type="slidenum">
              <a:rPr lang="en-US" altLang="en-US">
                <a:latin typeface="Calibri" panose="020F0502020204030204" pitchFamily="34" charset="0"/>
              </a:rPr>
              <a:pPr/>
              <a:t>31</a:t>
            </a:fld>
            <a:endParaRPr lang="en-US" altLang="en-US">
              <a:latin typeface="Calibri" panose="020F0502020204030204" pitchFamily="34" charset="0"/>
            </a:endParaRPr>
          </a:p>
        </p:txBody>
      </p:sp>
    </p:spTree>
    <p:extLst>
      <p:ext uri="{BB962C8B-B14F-4D97-AF65-F5344CB8AC3E}">
        <p14:creationId xmlns:p14="http://schemas.microsoft.com/office/powerpoint/2010/main" val="1865222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EE4A59E4-469D-4B6C-94A9-062039EADBE3}" type="slidenum">
              <a:rPr lang="en-US" altLang="en-US">
                <a:latin typeface="Calibri" panose="020F0502020204030204" pitchFamily="34" charset="0"/>
              </a:rPr>
              <a:pPr/>
              <a:t>32</a:t>
            </a:fld>
            <a:endParaRPr lang="en-US" altLang="en-US">
              <a:latin typeface="Calibri" panose="020F0502020204030204" pitchFamily="34" charset="0"/>
            </a:endParaRPr>
          </a:p>
        </p:txBody>
      </p:sp>
    </p:spTree>
    <p:extLst>
      <p:ext uri="{BB962C8B-B14F-4D97-AF65-F5344CB8AC3E}">
        <p14:creationId xmlns:p14="http://schemas.microsoft.com/office/powerpoint/2010/main" val="704627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977F07B-18A9-49B6-9488-AA7F45A0205E}" type="slidenum">
              <a:rPr lang="en-US" altLang="en-US">
                <a:latin typeface="Calibri" panose="020F0502020204030204" pitchFamily="34" charset="0"/>
              </a:rPr>
              <a:pPr/>
              <a:t>33</a:t>
            </a:fld>
            <a:endParaRPr lang="en-US" altLang="en-US">
              <a:latin typeface="Calibri" panose="020F0502020204030204" pitchFamily="34" charset="0"/>
            </a:endParaRPr>
          </a:p>
        </p:txBody>
      </p:sp>
    </p:spTree>
    <p:extLst>
      <p:ext uri="{BB962C8B-B14F-4D97-AF65-F5344CB8AC3E}">
        <p14:creationId xmlns:p14="http://schemas.microsoft.com/office/powerpoint/2010/main" val="507953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D3F34BCE-280F-4B8E-BE4B-6623FF9A411A}" type="slidenum">
              <a:rPr lang="en-US" altLang="en-US">
                <a:latin typeface="Calibri" panose="020F0502020204030204" pitchFamily="34" charset="0"/>
              </a:rPr>
              <a:pPr/>
              <a:t>34</a:t>
            </a:fld>
            <a:endParaRPr lang="en-US" altLang="en-US">
              <a:latin typeface="Calibri" panose="020F0502020204030204" pitchFamily="34" charset="0"/>
            </a:endParaRPr>
          </a:p>
        </p:txBody>
      </p:sp>
    </p:spTree>
    <p:extLst>
      <p:ext uri="{BB962C8B-B14F-4D97-AF65-F5344CB8AC3E}">
        <p14:creationId xmlns:p14="http://schemas.microsoft.com/office/powerpoint/2010/main" val="2100705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D568FC3D-5C2A-4604-AD2A-6F3E00BE979D}" type="slidenum">
              <a:rPr lang="en-US" altLang="en-US">
                <a:latin typeface="Calibri" panose="020F0502020204030204" pitchFamily="34" charset="0"/>
              </a:rPr>
              <a:pPr/>
              <a:t>35</a:t>
            </a:fld>
            <a:endParaRPr lang="en-US" altLang="en-US">
              <a:latin typeface="Calibri" panose="020F0502020204030204" pitchFamily="34" charset="0"/>
            </a:endParaRPr>
          </a:p>
        </p:txBody>
      </p:sp>
    </p:spTree>
    <p:extLst>
      <p:ext uri="{BB962C8B-B14F-4D97-AF65-F5344CB8AC3E}">
        <p14:creationId xmlns:p14="http://schemas.microsoft.com/office/powerpoint/2010/main" val="109705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F677B90-7121-4BB5-A928-451DA5CBD4A5}" type="slidenum">
              <a:rPr lang="en-US" altLang="en-US">
                <a:latin typeface="Calibri" panose="020F0502020204030204" pitchFamily="34" charset="0"/>
              </a:rPr>
              <a:pPr/>
              <a:t>36</a:t>
            </a:fld>
            <a:endParaRPr lang="en-US" altLang="en-US">
              <a:latin typeface="Calibri" panose="020F0502020204030204" pitchFamily="34" charset="0"/>
            </a:endParaRPr>
          </a:p>
        </p:txBody>
      </p:sp>
    </p:spTree>
    <p:extLst>
      <p:ext uri="{BB962C8B-B14F-4D97-AF65-F5344CB8AC3E}">
        <p14:creationId xmlns:p14="http://schemas.microsoft.com/office/powerpoint/2010/main" val="14257982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A98C8F30-8D95-4663-A01A-9F885B1CA879}" type="slidenum">
              <a:rPr lang="en-US" altLang="en-US">
                <a:latin typeface="Calibri" panose="020F0502020204030204" pitchFamily="34" charset="0"/>
              </a:rPr>
              <a:pPr/>
              <a:t>37</a:t>
            </a:fld>
            <a:endParaRPr lang="en-US" altLang="en-US">
              <a:latin typeface="Calibri" panose="020F0502020204030204" pitchFamily="34" charset="0"/>
            </a:endParaRPr>
          </a:p>
        </p:txBody>
      </p:sp>
    </p:spTree>
    <p:extLst>
      <p:ext uri="{BB962C8B-B14F-4D97-AF65-F5344CB8AC3E}">
        <p14:creationId xmlns:p14="http://schemas.microsoft.com/office/powerpoint/2010/main" val="3322416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603F8F7C-09B0-43ED-AEA1-06414B723668}" type="slidenum">
              <a:rPr lang="en-US" altLang="en-US">
                <a:latin typeface="Calibri" panose="020F0502020204030204" pitchFamily="34" charset="0"/>
              </a:rPr>
              <a:pPr/>
              <a:t>38</a:t>
            </a:fld>
            <a:endParaRPr lang="en-US" altLang="en-US">
              <a:latin typeface="Calibri" panose="020F0502020204030204" pitchFamily="34" charset="0"/>
            </a:endParaRPr>
          </a:p>
        </p:txBody>
      </p:sp>
    </p:spTree>
    <p:extLst>
      <p:ext uri="{BB962C8B-B14F-4D97-AF65-F5344CB8AC3E}">
        <p14:creationId xmlns:p14="http://schemas.microsoft.com/office/powerpoint/2010/main" val="1608028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8429910B-51DF-41A9-BCEA-C029A548B8DE}" type="slidenum">
              <a:rPr lang="en-US" altLang="en-US">
                <a:latin typeface="Calibri" panose="020F0502020204030204" pitchFamily="34" charset="0"/>
              </a:rPr>
              <a:pPr/>
              <a:t>39</a:t>
            </a:fld>
            <a:endParaRPr lang="en-US" altLang="en-US">
              <a:latin typeface="Calibri" panose="020F0502020204030204" pitchFamily="34" charset="0"/>
            </a:endParaRPr>
          </a:p>
        </p:txBody>
      </p:sp>
    </p:spTree>
    <p:extLst>
      <p:ext uri="{BB962C8B-B14F-4D97-AF65-F5344CB8AC3E}">
        <p14:creationId xmlns:p14="http://schemas.microsoft.com/office/powerpoint/2010/main" val="327273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B335E0B6-49A6-435E-878D-63F777EA4AE4}" type="slidenum">
              <a:rPr lang="en-US" altLang="en-US">
                <a:latin typeface="Calibri" panose="020F0502020204030204" pitchFamily="34" charset="0"/>
              </a:rPr>
              <a:pPr/>
              <a:t>4</a:t>
            </a:fld>
            <a:endParaRPr lang="en-US" altLang="en-US">
              <a:latin typeface="Calibri" panose="020F0502020204030204" pitchFamily="34" charset="0"/>
            </a:endParaRPr>
          </a:p>
        </p:txBody>
      </p:sp>
    </p:spTree>
    <p:extLst>
      <p:ext uri="{BB962C8B-B14F-4D97-AF65-F5344CB8AC3E}">
        <p14:creationId xmlns:p14="http://schemas.microsoft.com/office/powerpoint/2010/main" val="7836407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389322F-5C80-437C-8A01-373913241B48}" type="slidenum">
              <a:rPr lang="en-US" altLang="en-US">
                <a:latin typeface="Calibri" panose="020F0502020204030204" pitchFamily="34" charset="0"/>
              </a:rPr>
              <a:pPr/>
              <a:t>40</a:t>
            </a:fld>
            <a:endParaRPr lang="en-US" altLang="en-US">
              <a:latin typeface="Calibri" panose="020F0502020204030204" pitchFamily="34" charset="0"/>
            </a:endParaRPr>
          </a:p>
        </p:txBody>
      </p:sp>
    </p:spTree>
    <p:extLst>
      <p:ext uri="{BB962C8B-B14F-4D97-AF65-F5344CB8AC3E}">
        <p14:creationId xmlns:p14="http://schemas.microsoft.com/office/powerpoint/2010/main" val="2381177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C95B442F-F223-4CF8-9B6A-6521E4BDEEB9}" type="slidenum">
              <a:rPr lang="en-US" altLang="en-US">
                <a:latin typeface="Calibri" panose="020F0502020204030204" pitchFamily="34" charset="0"/>
              </a:rPr>
              <a:pPr/>
              <a:t>41</a:t>
            </a:fld>
            <a:endParaRPr lang="en-US" altLang="en-US">
              <a:latin typeface="Calibri" panose="020F0502020204030204" pitchFamily="34" charset="0"/>
            </a:endParaRPr>
          </a:p>
        </p:txBody>
      </p:sp>
    </p:spTree>
    <p:extLst>
      <p:ext uri="{BB962C8B-B14F-4D97-AF65-F5344CB8AC3E}">
        <p14:creationId xmlns:p14="http://schemas.microsoft.com/office/powerpoint/2010/main" val="1880060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7272935-DC74-4F1D-A7E3-7476E30589B5}" type="slidenum">
              <a:rPr lang="en-US" altLang="en-US">
                <a:latin typeface="Calibri" panose="020F0502020204030204" pitchFamily="34" charset="0"/>
              </a:rPr>
              <a:pPr/>
              <a:t>42</a:t>
            </a:fld>
            <a:endParaRPr lang="en-US" altLang="en-US">
              <a:latin typeface="Calibri" panose="020F0502020204030204" pitchFamily="34" charset="0"/>
            </a:endParaRPr>
          </a:p>
        </p:txBody>
      </p:sp>
    </p:spTree>
    <p:extLst>
      <p:ext uri="{BB962C8B-B14F-4D97-AF65-F5344CB8AC3E}">
        <p14:creationId xmlns:p14="http://schemas.microsoft.com/office/powerpoint/2010/main" val="26913579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7272935-DC74-4F1D-A7E3-7476E30589B5}" type="slidenum">
              <a:rPr lang="en-US" altLang="en-US">
                <a:latin typeface="Calibri" panose="020F0502020204030204" pitchFamily="34" charset="0"/>
              </a:rPr>
              <a:pPr/>
              <a:t>43</a:t>
            </a:fld>
            <a:endParaRPr lang="en-US" altLang="en-US">
              <a:latin typeface="Calibri" panose="020F0502020204030204" pitchFamily="34" charset="0"/>
            </a:endParaRPr>
          </a:p>
        </p:txBody>
      </p:sp>
    </p:spTree>
    <p:extLst>
      <p:ext uri="{BB962C8B-B14F-4D97-AF65-F5344CB8AC3E}">
        <p14:creationId xmlns:p14="http://schemas.microsoft.com/office/powerpoint/2010/main" val="37187397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7272935-DC74-4F1D-A7E3-7476E30589B5}" type="slidenum">
              <a:rPr lang="en-US" altLang="en-US">
                <a:latin typeface="Calibri" panose="020F0502020204030204" pitchFamily="34" charset="0"/>
              </a:rPr>
              <a:pPr/>
              <a:t>44</a:t>
            </a:fld>
            <a:endParaRPr lang="en-US" altLang="en-US">
              <a:latin typeface="Calibri" panose="020F0502020204030204" pitchFamily="34" charset="0"/>
            </a:endParaRPr>
          </a:p>
        </p:txBody>
      </p:sp>
    </p:spTree>
    <p:extLst>
      <p:ext uri="{BB962C8B-B14F-4D97-AF65-F5344CB8AC3E}">
        <p14:creationId xmlns:p14="http://schemas.microsoft.com/office/powerpoint/2010/main" val="2807847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7272935-DC74-4F1D-A7E3-7476E30589B5}" type="slidenum">
              <a:rPr lang="en-US" altLang="en-US">
                <a:latin typeface="Calibri" panose="020F0502020204030204" pitchFamily="34" charset="0"/>
              </a:rPr>
              <a:pPr/>
              <a:t>45</a:t>
            </a:fld>
            <a:endParaRPr lang="en-US" altLang="en-US">
              <a:latin typeface="Calibri" panose="020F0502020204030204" pitchFamily="34" charset="0"/>
            </a:endParaRPr>
          </a:p>
        </p:txBody>
      </p:sp>
    </p:spTree>
    <p:extLst>
      <p:ext uri="{BB962C8B-B14F-4D97-AF65-F5344CB8AC3E}">
        <p14:creationId xmlns:p14="http://schemas.microsoft.com/office/powerpoint/2010/main" val="8569123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7272935-DC74-4F1D-A7E3-7476E30589B5}" type="slidenum">
              <a:rPr lang="en-US" altLang="en-US">
                <a:latin typeface="Calibri" panose="020F0502020204030204" pitchFamily="34" charset="0"/>
              </a:rPr>
              <a:pPr/>
              <a:t>46</a:t>
            </a:fld>
            <a:endParaRPr lang="en-US" altLang="en-US">
              <a:latin typeface="Calibri" panose="020F0502020204030204" pitchFamily="34" charset="0"/>
            </a:endParaRPr>
          </a:p>
        </p:txBody>
      </p:sp>
    </p:spTree>
    <p:extLst>
      <p:ext uri="{BB962C8B-B14F-4D97-AF65-F5344CB8AC3E}">
        <p14:creationId xmlns:p14="http://schemas.microsoft.com/office/powerpoint/2010/main" val="40019157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1F68ED08-6EE0-4C9B-8A0E-EDE05EEA7929}" type="slidenum">
              <a:rPr lang="en-US" altLang="en-US">
                <a:latin typeface="Calibri" panose="020F0502020204030204" pitchFamily="34" charset="0"/>
              </a:rPr>
              <a:pPr/>
              <a:t>47</a:t>
            </a:fld>
            <a:endParaRPr lang="en-US" altLang="en-US">
              <a:latin typeface="Calibri" panose="020F0502020204030204" pitchFamily="34" charset="0"/>
            </a:endParaRPr>
          </a:p>
        </p:txBody>
      </p:sp>
    </p:spTree>
    <p:extLst>
      <p:ext uri="{BB962C8B-B14F-4D97-AF65-F5344CB8AC3E}">
        <p14:creationId xmlns:p14="http://schemas.microsoft.com/office/powerpoint/2010/main" val="2067491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B045135C-B49D-47A2-8D46-870A728E4963}" type="slidenum">
              <a:rPr lang="en-US" altLang="en-US">
                <a:latin typeface="Calibri" panose="020F0502020204030204" pitchFamily="34" charset="0"/>
              </a:rPr>
              <a:pPr/>
              <a:t>5</a:t>
            </a:fld>
            <a:endParaRPr lang="en-US" altLang="en-US">
              <a:latin typeface="Calibri" panose="020F0502020204030204" pitchFamily="34" charset="0"/>
            </a:endParaRPr>
          </a:p>
        </p:txBody>
      </p:sp>
    </p:spTree>
    <p:extLst>
      <p:ext uri="{BB962C8B-B14F-4D97-AF65-F5344CB8AC3E}">
        <p14:creationId xmlns:p14="http://schemas.microsoft.com/office/powerpoint/2010/main" val="1618875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A3E4B6F1-1CBC-40E4-94E9-3A1C3CE7D415}" type="slidenum">
              <a:rPr lang="en-US" altLang="en-US">
                <a:latin typeface="Calibri" panose="020F0502020204030204" pitchFamily="34" charset="0"/>
              </a:rPr>
              <a:pPr/>
              <a:t>6</a:t>
            </a:fld>
            <a:endParaRPr lang="en-US" altLang="en-US">
              <a:latin typeface="Calibri" panose="020F0502020204030204" pitchFamily="34" charset="0"/>
            </a:endParaRPr>
          </a:p>
        </p:txBody>
      </p:sp>
    </p:spTree>
    <p:extLst>
      <p:ext uri="{BB962C8B-B14F-4D97-AF65-F5344CB8AC3E}">
        <p14:creationId xmlns:p14="http://schemas.microsoft.com/office/powerpoint/2010/main" val="2508017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251820EC-BB33-4911-B519-2BBBAA14319D}" type="slidenum">
              <a:rPr lang="en-US" altLang="en-US">
                <a:latin typeface="Calibri" panose="020F0502020204030204" pitchFamily="34" charset="0"/>
              </a:rPr>
              <a:pPr/>
              <a:t>7</a:t>
            </a:fld>
            <a:endParaRPr lang="en-US" altLang="en-US">
              <a:latin typeface="Calibri" panose="020F0502020204030204" pitchFamily="34" charset="0"/>
            </a:endParaRPr>
          </a:p>
        </p:txBody>
      </p:sp>
    </p:spTree>
    <p:extLst>
      <p:ext uri="{BB962C8B-B14F-4D97-AF65-F5344CB8AC3E}">
        <p14:creationId xmlns:p14="http://schemas.microsoft.com/office/powerpoint/2010/main" val="1801428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68" indent="-280372">
              <a:defRPr>
                <a:solidFill>
                  <a:schemeClr val="tx1"/>
                </a:solidFill>
                <a:latin typeface="Arial" panose="020B0604020202020204" pitchFamily="34" charset="0"/>
              </a:defRPr>
            </a:lvl2pPr>
            <a:lvl3pPr marL="1121490" indent="-224298">
              <a:defRPr>
                <a:solidFill>
                  <a:schemeClr val="tx1"/>
                </a:solidFill>
                <a:latin typeface="Arial" panose="020B0604020202020204" pitchFamily="34" charset="0"/>
              </a:defRPr>
            </a:lvl3pPr>
            <a:lvl4pPr marL="1570086" indent="-224298">
              <a:defRPr>
                <a:solidFill>
                  <a:schemeClr val="tx1"/>
                </a:solidFill>
                <a:latin typeface="Arial" panose="020B0604020202020204" pitchFamily="34" charset="0"/>
              </a:defRPr>
            </a:lvl4pPr>
            <a:lvl5pPr marL="2018681" indent="-224298">
              <a:defRPr>
                <a:solidFill>
                  <a:schemeClr val="tx1"/>
                </a:solidFill>
                <a:latin typeface="Arial" panose="020B0604020202020204" pitchFamily="34" charset="0"/>
              </a:defRPr>
            </a:lvl5pPr>
            <a:lvl6pPr marL="2467278" indent="-224298" eaLnBrk="0" fontAlgn="base" hangingPunct="0">
              <a:spcBef>
                <a:spcPct val="0"/>
              </a:spcBef>
              <a:spcAft>
                <a:spcPct val="0"/>
              </a:spcAft>
              <a:defRPr>
                <a:solidFill>
                  <a:schemeClr val="tx1"/>
                </a:solidFill>
                <a:latin typeface="Arial" panose="020B0604020202020204" pitchFamily="34" charset="0"/>
              </a:defRPr>
            </a:lvl6pPr>
            <a:lvl7pPr marL="2915876" indent="-224298" eaLnBrk="0" fontAlgn="base" hangingPunct="0">
              <a:spcBef>
                <a:spcPct val="0"/>
              </a:spcBef>
              <a:spcAft>
                <a:spcPct val="0"/>
              </a:spcAft>
              <a:defRPr>
                <a:solidFill>
                  <a:schemeClr val="tx1"/>
                </a:solidFill>
                <a:latin typeface="Arial" panose="020B0604020202020204" pitchFamily="34" charset="0"/>
              </a:defRPr>
            </a:lvl7pPr>
            <a:lvl8pPr marL="3364471" indent="-224298" eaLnBrk="0" fontAlgn="base" hangingPunct="0">
              <a:spcBef>
                <a:spcPct val="0"/>
              </a:spcBef>
              <a:spcAft>
                <a:spcPct val="0"/>
              </a:spcAft>
              <a:defRPr>
                <a:solidFill>
                  <a:schemeClr val="tx1"/>
                </a:solidFill>
                <a:latin typeface="Arial" panose="020B0604020202020204" pitchFamily="34" charset="0"/>
              </a:defRPr>
            </a:lvl8pPr>
            <a:lvl9pPr marL="3813067" indent="-224298" eaLnBrk="0" fontAlgn="base" hangingPunct="0">
              <a:spcBef>
                <a:spcPct val="0"/>
              </a:spcBef>
              <a:spcAft>
                <a:spcPct val="0"/>
              </a:spcAft>
              <a:defRPr>
                <a:solidFill>
                  <a:schemeClr val="tx1"/>
                </a:solidFill>
                <a:latin typeface="Arial" panose="020B0604020202020204" pitchFamily="34" charset="0"/>
              </a:defRPr>
            </a:lvl9pPr>
          </a:lstStyle>
          <a:p>
            <a:fld id="{0F25A660-D227-4E8F-B894-8EE23368FFA0}" type="slidenum">
              <a:rPr lang="en-US" altLang="en-US">
                <a:latin typeface="Calibri" panose="020F0502020204030204" pitchFamily="34" charset="0"/>
              </a:rPr>
              <a:pPr/>
              <a:t>8</a:t>
            </a:fld>
            <a:endParaRPr lang="en-US" altLang="en-US">
              <a:latin typeface="Calibri" panose="020F0502020204030204" pitchFamily="34" charset="0"/>
            </a:endParaRPr>
          </a:p>
        </p:txBody>
      </p:sp>
    </p:spTree>
    <p:extLst>
      <p:ext uri="{BB962C8B-B14F-4D97-AF65-F5344CB8AC3E}">
        <p14:creationId xmlns:p14="http://schemas.microsoft.com/office/powerpoint/2010/main" val="1869911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2CA6FFFD-BDFF-4902-97DE-9A3D0891BEF1}" type="slidenum">
              <a:rPr lang="en-US" altLang="en-US">
                <a:latin typeface="Calibri" panose="020F0502020204030204" pitchFamily="34" charset="0"/>
              </a:rPr>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733908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496484"/>
            <a:ext cx="5143500" cy="3183467"/>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4802717"/>
            <a:ext cx="5143500" cy="220768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A9BCA3F-13A2-4AD3-8CBA-3B21C64BC3FE}" type="datetimeFigureOut">
              <a:rPr lang="en-US"/>
              <a:pPr>
                <a:defRPr/>
              </a:pPr>
              <a:t>6/17/2021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AD44FF2-27E9-4552-8E00-0DEE1B97B709}" type="slidenum">
              <a:rPr lang="en-US" altLang="en-US"/>
              <a:pPr/>
              <a:t>‹#›</a:t>
            </a:fld>
            <a:endParaRPr lang="en-US" altLang="en-US"/>
          </a:p>
        </p:txBody>
      </p:sp>
    </p:spTree>
    <p:extLst>
      <p:ext uri="{BB962C8B-B14F-4D97-AF65-F5344CB8AC3E}">
        <p14:creationId xmlns:p14="http://schemas.microsoft.com/office/powerpoint/2010/main" val="3637768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A758464-6049-4132-8636-3745A74BB31D}" type="datetimeFigureOut">
              <a:rPr lang="en-US"/>
              <a:pPr>
                <a:defRPr/>
              </a:pPr>
              <a:t>6/17/2021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FBD0338-1ECE-4611-9500-12AE8889DBDE}" type="slidenum">
              <a:rPr lang="en-US" altLang="en-US"/>
              <a:pPr/>
              <a:t>‹#›</a:t>
            </a:fld>
            <a:endParaRPr lang="en-US" altLang="en-US"/>
          </a:p>
        </p:txBody>
      </p:sp>
    </p:spTree>
    <p:extLst>
      <p:ext uri="{BB962C8B-B14F-4D97-AF65-F5344CB8AC3E}">
        <p14:creationId xmlns:p14="http://schemas.microsoft.com/office/powerpoint/2010/main" val="3061469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486834"/>
            <a:ext cx="1478756"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178C806-0B82-4DE9-AB14-96C65300E6CE}" type="datetimeFigureOut">
              <a:rPr lang="en-US"/>
              <a:pPr>
                <a:defRPr/>
              </a:pPr>
              <a:t>6/17/2021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41A3443-D734-4527-A796-451CCD40C746}" type="slidenum">
              <a:rPr lang="en-US" altLang="en-US"/>
              <a:pPr/>
              <a:t>‹#›</a:t>
            </a:fld>
            <a:endParaRPr lang="en-US" altLang="en-US"/>
          </a:p>
        </p:txBody>
      </p:sp>
    </p:spTree>
    <p:extLst>
      <p:ext uri="{BB962C8B-B14F-4D97-AF65-F5344CB8AC3E}">
        <p14:creationId xmlns:p14="http://schemas.microsoft.com/office/powerpoint/2010/main" val="634163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A7A482D-EA5B-4BB9-872F-01DB1EC78DF5}" type="datetimeFigureOut">
              <a:rPr lang="en-US"/>
              <a:pPr>
                <a:defRPr/>
              </a:pPr>
              <a:t>6/17/2021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51E4277-37E1-48BE-B1DE-BD66EC602C4A}" type="slidenum">
              <a:rPr lang="en-US" altLang="en-US"/>
              <a:pPr/>
              <a:t>‹#›</a:t>
            </a:fld>
            <a:endParaRPr lang="en-US" altLang="en-US"/>
          </a:p>
        </p:txBody>
      </p:sp>
    </p:spTree>
    <p:extLst>
      <p:ext uri="{BB962C8B-B14F-4D97-AF65-F5344CB8AC3E}">
        <p14:creationId xmlns:p14="http://schemas.microsoft.com/office/powerpoint/2010/main" val="3970051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2"/>
            <a:ext cx="5915025" cy="3803649"/>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467916" y="6119285"/>
            <a:ext cx="5915025" cy="2000249"/>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02B7A59-C5E4-46F8-B794-77DDCCC30BE6}" type="datetimeFigureOut">
              <a:rPr lang="en-US"/>
              <a:pPr>
                <a:defRPr/>
              </a:pPr>
              <a:t>6/17/2021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4BA9ECE-CAF3-461E-9E05-E04040860FBD}" type="slidenum">
              <a:rPr lang="en-US" altLang="en-US"/>
              <a:pPr/>
              <a:t>‹#›</a:t>
            </a:fld>
            <a:endParaRPr lang="en-US" altLang="en-US"/>
          </a:p>
        </p:txBody>
      </p:sp>
    </p:spTree>
    <p:extLst>
      <p:ext uri="{BB962C8B-B14F-4D97-AF65-F5344CB8AC3E}">
        <p14:creationId xmlns:p14="http://schemas.microsoft.com/office/powerpoint/2010/main" val="2695335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D787C43-D875-4E63-AD38-16356C7ADA8C}" type="datetimeFigureOut">
              <a:rPr lang="en-US"/>
              <a:pPr>
                <a:defRPr/>
              </a:pPr>
              <a:t>6/17/2021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2901FC6-85BE-4102-BD79-5DAF9BD03B71}" type="slidenum">
              <a:rPr lang="en-US" altLang="en-US"/>
              <a:pPr/>
              <a:t>‹#›</a:t>
            </a:fld>
            <a:endParaRPr lang="en-US" altLang="en-US"/>
          </a:p>
        </p:txBody>
      </p:sp>
    </p:spTree>
    <p:extLst>
      <p:ext uri="{BB962C8B-B14F-4D97-AF65-F5344CB8AC3E}">
        <p14:creationId xmlns:p14="http://schemas.microsoft.com/office/powerpoint/2010/main" val="114399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4"/>
            <a:ext cx="5915025" cy="1767417"/>
          </a:xfrm>
        </p:spPr>
        <p:txBody>
          <a:bodyPr/>
          <a:lstStyle/>
          <a:p>
            <a:r>
              <a:rPr lang="en-US"/>
              <a:t>Click to edit Master title style</a:t>
            </a:r>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BF1BFCA-0170-4477-B66F-32CD7DEDDD38}" type="datetimeFigureOut">
              <a:rPr lang="en-US"/>
              <a:pPr>
                <a:defRPr/>
              </a:pPr>
              <a:t>6/17/2021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9C9C000-37B6-4953-AEFD-4884D640682C}" type="slidenum">
              <a:rPr lang="en-US" altLang="en-US"/>
              <a:pPr/>
              <a:t>‹#›</a:t>
            </a:fld>
            <a:endParaRPr lang="en-US" altLang="en-US"/>
          </a:p>
        </p:txBody>
      </p:sp>
    </p:spTree>
    <p:extLst>
      <p:ext uri="{BB962C8B-B14F-4D97-AF65-F5344CB8AC3E}">
        <p14:creationId xmlns:p14="http://schemas.microsoft.com/office/powerpoint/2010/main" val="956356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53E10A0-AACB-489E-A4CA-AC8FB760A4B3}" type="datetimeFigureOut">
              <a:rPr lang="en-US"/>
              <a:pPr>
                <a:defRPr/>
              </a:pPr>
              <a:t>6/17/2021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792F09C-FC78-42E9-AC8F-9D8B16FD0A1B}" type="slidenum">
              <a:rPr lang="en-US" altLang="en-US"/>
              <a:pPr/>
              <a:t>‹#›</a:t>
            </a:fld>
            <a:endParaRPr lang="en-US" altLang="en-US"/>
          </a:p>
        </p:txBody>
      </p:sp>
    </p:spTree>
    <p:extLst>
      <p:ext uri="{BB962C8B-B14F-4D97-AF65-F5344CB8AC3E}">
        <p14:creationId xmlns:p14="http://schemas.microsoft.com/office/powerpoint/2010/main" val="3537393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EE698C-0626-437C-9D18-93D94EA59312}" type="datetimeFigureOut">
              <a:rPr lang="en-US"/>
              <a:pPr>
                <a:defRPr/>
              </a:pPr>
              <a:t>6/17/2021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5C167EB-3D0E-42EA-92A1-1F8B3A0B6E65}" type="slidenum">
              <a:rPr lang="en-US" altLang="en-US"/>
              <a:pPr/>
              <a:t>‹#›</a:t>
            </a:fld>
            <a:endParaRPr lang="en-US" altLang="en-US"/>
          </a:p>
        </p:txBody>
      </p:sp>
    </p:spTree>
    <p:extLst>
      <p:ext uri="{BB962C8B-B14F-4D97-AF65-F5344CB8AC3E}">
        <p14:creationId xmlns:p14="http://schemas.microsoft.com/office/powerpoint/2010/main" val="483485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2915543" y="1316567"/>
            <a:ext cx="3471863" cy="6498167"/>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891C38-D567-4D9B-AE01-2EE26BA55DAC}" type="datetimeFigureOut">
              <a:rPr lang="en-US"/>
              <a:pPr>
                <a:defRPr/>
              </a:pPr>
              <a:t>6/17/2021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7032968-AE39-4B5E-9827-A0382D680AFD}" type="slidenum">
              <a:rPr lang="en-US" altLang="en-US"/>
              <a:pPr/>
              <a:t>‹#›</a:t>
            </a:fld>
            <a:endParaRPr lang="en-US" altLang="en-US"/>
          </a:p>
        </p:txBody>
      </p:sp>
    </p:spTree>
    <p:extLst>
      <p:ext uri="{BB962C8B-B14F-4D97-AF65-F5344CB8AC3E}">
        <p14:creationId xmlns:p14="http://schemas.microsoft.com/office/powerpoint/2010/main" val="3944310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2915543" y="1316567"/>
            <a:ext cx="3471863" cy="6498167"/>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35BF1BB-87EF-4D40-8786-6C525E23017F}" type="datetimeFigureOut">
              <a:rPr lang="en-US"/>
              <a:pPr>
                <a:defRPr/>
              </a:pPr>
              <a:t>6/17/2021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B1F7214-1513-4471-BF66-07F5F112EDE8}" type="slidenum">
              <a:rPr lang="en-US" altLang="en-US"/>
              <a:pPr/>
              <a:t>‹#›</a:t>
            </a:fld>
            <a:endParaRPr lang="en-US" altLang="en-US"/>
          </a:p>
        </p:txBody>
      </p:sp>
    </p:spTree>
    <p:extLst>
      <p:ext uri="{BB962C8B-B14F-4D97-AF65-F5344CB8AC3E}">
        <p14:creationId xmlns:p14="http://schemas.microsoft.com/office/powerpoint/2010/main" val="2849959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71488" y="487363"/>
            <a:ext cx="5915025"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71488" y="2433638"/>
            <a:ext cx="5915025"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71488" y="8475663"/>
            <a:ext cx="1543050" cy="48577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A13B1C21-D036-4C6F-9BB8-D047FBFC4F58}" type="datetimeFigureOut">
              <a:rPr lang="en-US"/>
              <a:pPr>
                <a:defRPr/>
              </a:pPr>
              <a:t>6/17/2021</a:t>
            </a:fld>
            <a:endParaRPr lang="en-US"/>
          </a:p>
        </p:txBody>
      </p:sp>
      <p:sp>
        <p:nvSpPr>
          <p:cNvPr id="5" name="Footer Placeholder 4"/>
          <p:cNvSpPr>
            <a:spLocks noGrp="1"/>
          </p:cNvSpPr>
          <p:nvPr>
            <p:ph type="ftr" sz="quarter" idx="3"/>
          </p:nvPr>
        </p:nvSpPr>
        <p:spPr>
          <a:xfrm>
            <a:off x="2271713" y="8475663"/>
            <a:ext cx="2314575" cy="48577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4843463" y="8475663"/>
            <a:ext cx="1543050" cy="485775"/>
          </a:xfrm>
          <a:prstGeom prst="rect">
            <a:avLst/>
          </a:prstGeom>
        </p:spPr>
        <p:txBody>
          <a:bodyPr vert="horz" wrap="square" lIns="91440" tIns="45720" rIns="91440" bIns="45720" numCol="1" anchor="ctr" anchorCtr="0" compatLnSpc="1">
            <a:prstTxWarp prst="textNoShape">
              <a:avLst/>
            </a:prstTxWarp>
          </a:bodyPr>
          <a:lstStyle>
            <a:lvl1pPr algn="r">
              <a:defRPr sz="600">
                <a:solidFill>
                  <a:srgbClr val="898989"/>
                </a:solidFill>
              </a:defRPr>
            </a:lvl1pPr>
          </a:lstStyle>
          <a:p>
            <a:fld id="{FD1AC1BB-C222-41C3-B19F-A8FEEDE349A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defTabSz="514350" rtl="0" eaLnBrk="0" fontAlgn="base" hangingPunct="0">
        <a:lnSpc>
          <a:spcPct val="90000"/>
        </a:lnSpc>
        <a:spcBef>
          <a:spcPct val="0"/>
        </a:spcBef>
        <a:spcAft>
          <a:spcPct val="0"/>
        </a:spcAft>
        <a:defRPr sz="2400"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00">
          <a:solidFill>
            <a:schemeClr val="tx1"/>
          </a:solidFill>
          <a:latin typeface="Calibri Light" pitchFamily="34" charset="0"/>
        </a:defRPr>
      </a:lvl2pPr>
      <a:lvl3pPr algn="l" defTabSz="514350" rtl="0" eaLnBrk="0" fontAlgn="base" hangingPunct="0">
        <a:lnSpc>
          <a:spcPct val="90000"/>
        </a:lnSpc>
        <a:spcBef>
          <a:spcPct val="0"/>
        </a:spcBef>
        <a:spcAft>
          <a:spcPct val="0"/>
        </a:spcAft>
        <a:defRPr sz="2400">
          <a:solidFill>
            <a:schemeClr val="tx1"/>
          </a:solidFill>
          <a:latin typeface="Calibri Light" pitchFamily="34" charset="0"/>
        </a:defRPr>
      </a:lvl3pPr>
      <a:lvl4pPr algn="l" defTabSz="514350" rtl="0" eaLnBrk="0" fontAlgn="base" hangingPunct="0">
        <a:lnSpc>
          <a:spcPct val="90000"/>
        </a:lnSpc>
        <a:spcBef>
          <a:spcPct val="0"/>
        </a:spcBef>
        <a:spcAft>
          <a:spcPct val="0"/>
        </a:spcAft>
        <a:defRPr sz="2400">
          <a:solidFill>
            <a:schemeClr val="tx1"/>
          </a:solidFill>
          <a:latin typeface="Calibri Light" pitchFamily="34" charset="0"/>
        </a:defRPr>
      </a:lvl4pPr>
      <a:lvl5pPr algn="l" defTabSz="514350" rtl="0" eaLnBrk="0" fontAlgn="base" hangingPunct="0">
        <a:lnSpc>
          <a:spcPct val="90000"/>
        </a:lnSpc>
        <a:spcBef>
          <a:spcPct val="0"/>
        </a:spcBef>
        <a:spcAft>
          <a:spcPct val="0"/>
        </a:spcAft>
        <a:defRPr sz="2400">
          <a:solidFill>
            <a:schemeClr val="tx1"/>
          </a:solidFill>
          <a:latin typeface="Calibri Light" pitchFamily="34" charset="0"/>
        </a:defRPr>
      </a:lvl5pPr>
      <a:lvl6pPr marL="457200" algn="l" defTabSz="514350" rtl="0" fontAlgn="base">
        <a:lnSpc>
          <a:spcPct val="90000"/>
        </a:lnSpc>
        <a:spcBef>
          <a:spcPct val="0"/>
        </a:spcBef>
        <a:spcAft>
          <a:spcPct val="0"/>
        </a:spcAft>
        <a:defRPr sz="2400">
          <a:solidFill>
            <a:schemeClr val="tx1"/>
          </a:solidFill>
          <a:latin typeface="Calibri Light" pitchFamily="34" charset="0"/>
        </a:defRPr>
      </a:lvl6pPr>
      <a:lvl7pPr marL="914400" algn="l" defTabSz="514350" rtl="0" fontAlgn="base">
        <a:lnSpc>
          <a:spcPct val="90000"/>
        </a:lnSpc>
        <a:spcBef>
          <a:spcPct val="0"/>
        </a:spcBef>
        <a:spcAft>
          <a:spcPct val="0"/>
        </a:spcAft>
        <a:defRPr sz="2400">
          <a:solidFill>
            <a:schemeClr val="tx1"/>
          </a:solidFill>
          <a:latin typeface="Calibri Light" pitchFamily="34" charset="0"/>
        </a:defRPr>
      </a:lvl7pPr>
      <a:lvl8pPr marL="1371600" algn="l" defTabSz="514350" rtl="0" fontAlgn="base">
        <a:lnSpc>
          <a:spcPct val="90000"/>
        </a:lnSpc>
        <a:spcBef>
          <a:spcPct val="0"/>
        </a:spcBef>
        <a:spcAft>
          <a:spcPct val="0"/>
        </a:spcAft>
        <a:defRPr sz="2400">
          <a:solidFill>
            <a:schemeClr val="tx1"/>
          </a:solidFill>
          <a:latin typeface="Calibri Light" pitchFamily="34" charset="0"/>
        </a:defRPr>
      </a:lvl8pPr>
      <a:lvl9pPr marL="1828800" algn="l" defTabSz="514350" rtl="0" fontAlgn="base">
        <a:lnSpc>
          <a:spcPct val="90000"/>
        </a:lnSpc>
        <a:spcBef>
          <a:spcPct val="0"/>
        </a:spcBef>
        <a:spcAft>
          <a:spcPct val="0"/>
        </a:spcAft>
        <a:defRPr sz="2400">
          <a:solidFill>
            <a:schemeClr val="tx1"/>
          </a:solidFill>
          <a:latin typeface="Calibri Light"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1500" kern="1200">
          <a:solidFill>
            <a:schemeClr val="tx1"/>
          </a:solidFill>
          <a:latin typeface="+mn-lt"/>
          <a:ea typeface="+mn-ea"/>
          <a:cs typeface="+mn-cs"/>
        </a:defRPr>
      </a:lvl1pPr>
      <a:lvl2pPr marL="385763" indent="-128588" algn="l" defTabSz="514350" rtl="0" eaLnBrk="0" fontAlgn="base" hangingPunct="0">
        <a:lnSpc>
          <a:spcPct val="90000"/>
        </a:lnSpc>
        <a:spcBef>
          <a:spcPts val="275"/>
        </a:spcBef>
        <a:spcAft>
          <a:spcPct val="0"/>
        </a:spcAft>
        <a:buFont typeface="Arial" panose="020B0604020202020204" pitchFamily="34" charset="0"/>
        <a:buChar char="•"/>
        <a:defRPr sz="1300" kern="1200">
          <a:solidFill>
            <a:schemeClr val="tx1"/>
          </a:solidFill>
          <a:latin typeface="+mn-lt"/>
          <a:ea typeface="+mn-ea"/>
          <a:cs typeface="+mn-cs"/>
        </a:defRPr>
      </a:lvl2pPr>
      <a:lvl3pPr marL="642938" indent="-128588" algn="l" defTabSz="514350"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mn-lt"/>
          <a:ea typeface="+mn-ea"/>
          <a:cs typeface="+mn-cs"/>
        </a:defRPr>
      </a:lvl3pPr>
      <a:lvl4pPr marL="900113" indent="-128588" algn="l" defTabSz="514350" rtl="0" eaLnBrk="0" fontAlgn="base" hangingPunct="0">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4pPr>
      <a:lvl5pPr marL="1157288" indent="-128588" algn="l" defTabSz="514350" rtl="0" eaLnBrk="0" fontAlgn="base" hangingPunct="0">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intranet.imperialcounty.org/wp-content/uploads/2021/02/Encumbrance-Form-1.pdf" TargetMode="External"/><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2.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6.png"/><Relationship Id="rId5" Type="http://schemas.openxmlformats.org/officeDocument/2006/relationships/image" Target="../media/image1.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7.jpeg"/><Relationship Id="rId5" Type="http://schemas.openxmlformats.org/officeDocument/2006/relationships/image" Target="../media/image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0.jp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5.png"/><Relationship Id="rId5" Type="http://schemas.openxmlformats.org/officeDocument/2006/relationships/image" Target="../media/image1.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hyperlink" Target="mailto:procurement@co.imperial.ca.us" TargetMode="External"/><Relationship Id="rId5" Type="http://schemas.openxmlformats.org/officeDocument/2006/relationships/image" Target="../media/image1.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hyperlink" Target="mailto:procurement@co.imperial.ca.us" TargetMode="External"/><Relationship Id="rId5" Type="http://schemas.openxmlformats.org/officeDocument/2006/relationships/image" Target="../media/image1.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0.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561982" y="1032201"/>
            <a:ext cx="5674290" cy="2122487"/>
          </a:xfrm>
          <a:prstGeom prst="rect">
            <a:avLst/>
          </a:prstGeom>
          <a:solidFill>
            <a:schemeClr val="accent4">
              <a:lumMod val="20000"/>
              <a:lumOff val="80000"/>
            </a:schemeClr>
          </a:solidFill>
          <a:ln w="127000" cmpd="thinThick">
            <a:solidFill>
              <a:schemeClr val="tx1"/>
            </a:solidFill>
          </a:ln>
        </p:spPr>
        <p:txBody>
          <a:bodyPr anchor="ctr">
            <a:normAutofit fontScale="975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Fiscal Year End </a:t>
            </a:r>
            <a:r>
              <a:rPr lang="en-US" sz="3000" b="1" dirty="0" smtClean="0">
                <a:latin typeface="Arial Black" panose="020B0A04020102020204" pitchFamily="34" charset="0"/>
              </a:rPr>
              <a:t>20-21</a:t>
            </a:r>
            <a:endParaRPr lang="en-US" sz="3000" b="1" dirty="0">
              <a:latin typeface="Arial Black" panose="020B0A04020102020204" pitchFamily="34" charset="0"/>
            </a:endParaRPr>
          </a:p>
          <a:p>
            <a:pPr algn="ctr" fontAlgn="auto">
              <a:spcAft>
                <a:spcPts val="0"/>
              </a:spcAft>
              <a:defRPr/>
            </a:pPr>
            <a:r>
              <a:rPr lang="en-US" sz="3000" b="1" dirty="0">
                <a:latin typeface="Arial Black" panose="020B0A04020102020204" pitchFamily="34" charset="0"/>
              </a:rPr>
              <a:t>Deadlines,</a:t>
            </a:r>
          </a:p>
          <a:p>
            <a:pPr algn="ctr" fontAlgn="auto">
              <a:spcAft>
                <a:spcPts val="0"/>
              </a:spcAft>
              <a:defRPr/>
            </a:pPr>
            <a:r>
              <a:rPr lang="en-US" sz="3000" b="1" dirty="0">
                <a:latin typeface="Arial Black" panose="020B0A04020102020204" pitchFamily="34" charset="0"/>
              </a:rPr>
              <a:t>Requirements,</a:t>
            </a:r>
          </a:p>
          <a:p>
            <a:pPr algn="ctr" fontAlgn="auto">
              <a:spcAft>
                <a:spcPts val="0"/>
              </a:spcAft>
              <a:defRPr/>
            </a:pPr>
            <a:r>
              <a:rPr lang="en-US" sz="3000" b="1" dirty="0">
                <a:latin typeface="Arial Black" panose="020B0A04020102020204" pitchFamily="34" charset="0"/>
              </a:rPr>
              <a:t>Forms</a:t>
            </a:r>
          </a:p>
        </p:txBody>
      </p:sp>
      <p:sp>
        <p:nvSpPr>
          <p:cNvPr id="9" name="Title 1"/>
          <p:cNvSpPr txBox="1">
            <a:spLocks/>
          </p:cNvSpPr>
          <p:nvPr/>
        </p:nvSpPr>
        <p:spPr>
          <a:xfrm>
            <a:off x="606867" y="8458200"/>
            <a:ext cx="5638800" cy="444500"/>
          </a:xfrm>
          <a:prstGeom prst="rect">
            <a:avLst/>
          </a:prstGeom>
          <a:solidFill>
            <a:schemeClr val="accent4">
              <a:lumMod val="20000"/>
              <a:lumOff val="80000"/>
            </a:schemeClr>
          </a:solidFill>
          <a:ln w="88900" cmpd="thinThick">
            <a:solidFill>
              <a:schemeClr val="tx1"/>
            </a:solidFill>
          </a:ln>
        </p:spPr>
        <p:txBody>
          <a:bodyPr anchor="ctr">
            <a:normAutofit fontScale="550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Presented by: Auditor’s Office &amp; Purchasing </a:t>
            </a:r>
          </a:p>
        </p:txBody>
      </p:sp>
      <p:pic>
        <p:nvPicPr>
          <p:cNvPr id="8" name="Picture 7"/>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8650" y="3507060"/>
            <a:ext cx="3941801" cy="4598768"/>
          </a:xfrm>
          <a:prstGeom prst="rect">
            <a:avLst/>
          </a:prstGeom>
          <a:ln w="127000" cmpd="thinThick">
            <a:solidFill>
              <a:schemeClr val="tx1"/>
            </a:solidFill>
          </a:ln>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096000" y="8382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advTm="13155">
        <p14:prism dir="d"/>
      </p:transition>
    </mc:Choice>
    <mc:Fallback xmlns="">
      <p:transition spd="slow" advTm="131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19" fill="hold" display="0">
                  <p:stCondLst>
                    <p:cond delay="indefinite"/>
                  </p:stCondLst>
                  <p:endCondLst>
                    <p:cond evt="onStopAudio" delay="0">
                      <p:tgtEl>
                        <p:sldTgt/>
                      </p:tgtEl>
                    </p:cond>
                  </p:endCondLst>
                </p:cTn>
                <p:tgtEl>
                  <p:spTgt spid="4"/>
                </p:tgtEl>
              </p:cMediaNode>
            </p:audio>
          </p:childTnLst>
        </p:cTn>
      </p:par>
    </p:tnLst>
    <p:bldLst>
      <p:bldP spid="6"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defRPr/>
            </a:pPr>
            <a:endParaRPr lang="en-US" sz="1575"/>
          </a:p>
        </p:txBody>
      </p:sp>
      <p:sp>
        <p:nvSpPr>
          <p:cNvPr id="6" name="Title 1"/>
          <p:cNvSpPr txBox="1">
            <a:spLocks/>
          </p:cNvSpPr>
          <p:nvPr/>
        </p:nvSpPr>
        <p:spPr>
          <a:xfrm>
            <a:off x="436563" y="974726"/>
            <a:ext cx="6057900" cy="549275"/>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Encumbrances</a:t>
            </a:r>
          </a:p>
        </p:txBody>
      </p:sp>
      <p:sp>
        <p:nvSpPr>
          <p:cNvPr id="7" name="Content Placeholder 4"/>
          <p:cNvSpPr txBox="1">
            <a:spLocks/>
          </p:cNvSpPr>
          <p:nvPr/>
        </p:nvSpPr>
        <p:spPr>
          <a:xfrm>
            <a:off x="457200" y="1600200"/>
            <a:ext cx="6037263" cy="7391400"/>
          </a:xfrm>
          <a:prstGeom prst="rect">
            <a:avLst/>
          </a:prstGeom>
          <a:solidFill>
            <a:schemeClr val="accent4">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74320" indent="-274320" fontAlgn="auto">
              <a:spcAft>
                <a:spcPts val="0"/>
              </a:spcAft>
              <a:buFont typeface="Arial" panose="020B0604020202020204" pitchFamily="34" charset="0"/>
              <a:buNone/>
              <a:defRPr/>
            </a:pPr>
            <a:r>
              <a:rPr lang="en-US" sz="2000" b="1" dirty="0">
                <a:latin typeface="Arial" panose="020B0604020202020204" pitchFamily="34" charset="0"/>
                <a:cs typeface="Arial" panose="020B0604020202020204" pitchFamily="34" charset="0"/>
              </a:rPr>
              <a:t>What is an Encumbrance?</a:t>
            </a:r>
          </a:p>
          <a:p>
            <a:pPr marL="274320" indent="-274320" fontAlgn="auto">
              <a:spcAft>
                <a:spcPts val="0"/>
              </a:spcAft>
              <a:buFont typeface="Arial" panose="020B0604020202020204" pitchFamily="34" charset="0"/>
              <a:buNone/>
              <a:defRPr/>
            </a:pPr>
            <a:endParaRPr lang="en-US" sz="200" dirty="0">
              <a:latin typeface="Arial" panose="020B0604020202020204" pitchFamily="34" charset="0"/>
              <a:cs typeface="Arial" panose="020B0604020202020204" pitchFamily="34" charset="0"/>
            </a:endParaRPr>
          </a:p>
          <a:p>
            <a:pPr marL="274320" indent="-274320" fontAlgn="auto">
              <a:spcAft>
                <a:spcPts val="0"/>
              </a:spcAft>
              <a:buFont typeface="Arial" panose="020B0604020202020204" pitchFamily="34" charset="0"/>
              <a:buNone/>
              <a:defRPr/>
            </a:pPr>
            <a:r>
              <a:rPr lang="en-US" sz="1500" dirty="0">
                <a:latin typeface="Arial" panose="020B0604020202020204" pitchFamily="34" charset="0"/>
                <a:cs typeface="Arial" panose="020B0604020202020204" pitchFamily="34" charset="0"/>
              </a:rPr>
              <a:t>	</a:t>
            </a:r>
            <a:r>
              <a:rPr lang="en-US" sz="1550" dirty="0">
                <a:latin typeface="Arial" panose="020B0604020202020204" pitchFamily="34" charset="0"/>
                <a:cs typeface="Arial" panose="020B0604020202020204" pitchFamily="34" charset="0"/>
              </a:rPr>
              <a:t>A commitment to expend resources, such as purchase orders and signed contracts for the purchase of goods and services to be received in the future.  </a:t>
            </a:r>
          </a:p>
          <a:p>
            <a:pPr marL="274320" indent="-274320" fontAlgn="auto">
              <a:spcAft>
                <a:spcPts val="0"/>
              </a:spcAft>
              <a:buFont typeface="Arial" panose="020B0604020202020204" pitchFamily="34" charset="0"/>
              <a:buNone/>
              <a:defRPr/>
            </a:pPr>
            <a:endParaRPr lang="en-US" sz="1550" dirty="0">
              <a:latin typeface="Arial" panose="020B0604020202020204" pitchFamily="34" charset="0"/>
              <a:cs typeface="Arial" panose="020B0604020202020204" pitchFamily="34" charset="0"/>
            </a:endParaRPr>
          </a:p>
          <a:p>
            <a:pPr marL="274320" indent="-274320" fontAlgn="auto">
              <a:spcAft>
                <a:spcPts val="0"/>
              </a:spcAft>
              <a:buFont typeface="Arial" panose="020B0604020202020204" pitchFamily="34" charset="0"/>
              <a:buNone/>
              <a:defRPr/>
            </a:pPr>
            <a:r>
              <a:rPr lang="en-US" sz="1550" dirty="0">
                <a:latin typeface="Arial" panose="020B0604020202020204" pitchFamily="34" charset="0"/>
                <a:cs typeface="Arial" panose="020B0604020202020204" pitchFamily="34" charset="0"/>
              </a:rPr>
              <a:t>	An encumbrance does not represent an expenditure in the current period, but only a commitment to expend funds.</a:t>
            </a:r>
          </a:p>
          <a:p>
            <a:pPr marL="274320" indent="-274320" fontAlgn="auto">
              <a:spcAft>
                <a:spcPts val="0"/>
              </a:spcAft>
              <a:buFont typeface="Arial" panose="020B0604020202020204" pitchFamily="34" charset="0"/>
              <a:buNone/>
              <a:defRPr/>
            </a:pPr>
            <a:r>
              <a:rPr lang="en-US" sz="1550" dirty="0">
                <a:latin typeface="Arial" panose="020B0604020202020204" pitchFamily="34" charset="0"/>
                <a:cs typeface="Arial" panose="020B0604020202020204" pitchFamily="34" charset="0"/>
              </a:rPr>
              <a:t>	</a:t>
            </a:r>
          </a:p>
          <a:p>
            <a:pPr marL="274320" indent="-274320" fontAlgn="auto">
              <a:spcAft>
                <a:spcPts val="0"/>
              </a:spcAft>
              <a:buFont typeface="Arial" panose="020B0604020202020204" pitchFamily="34" charset="0"/>
              <a:buNone/>
              <a:defRPr/>
            </a:pPr>
            <a:r>
              <a:rPr lang="en-US" sz="1550" dirty="0">
                <a:latin typeface="Arial" panose="020B0604020202020204" pitchFamily="34" charset="0"/>
                <a:cs typeface="Arial" panose="020B0604020202020204" pitchFamily="34" charset="0"/>
              </a:rPr>
              <a:t>	Year End Encumbrances are treated as reserves, meaning the funds are set aside for future expenditure.</a:t>
            </a:r>
          </a:p>
          <a:p>
            <a:pPr marL="274320" indent="-274320" fontAlgn="auto">
              <a:spcAft>
                <a:spcPts val="0"/>
              </a:spcAft>
              <a:buFont typeface="Arial" panose="020B0604020202020204" pitchFamily="34" charset="0"/>
              <a:buNone/>
              <a:defRPr/>
            </a:pPr>
            <a:endParaRPr lang="en-US" sz="1800" b="1" dirty="0">
              <a:latin typeface="Arial" panose="020B0604020202020204" pitchFamily="34" charset="0"/>
              <a:cs typeface="Arial" panose="020B0604020202020204" pitchFamily="34" charset="0"/>
            </a:endParaRPr>
          </a:p>
          <a:p>
            <a:pPr marL="274320" indent="-274320" fontAlgn="auto">
              <a:spcAft>
                <a:spcPts val="0"/>
              </a:spcAft>
              <a:buFont typeface="Arial" panose="020B0604020202020204" pitchFamily="34" charset="0"/>
              <a:buNone/>
              <a:defRPr/>
            </a:pPr>
            <a:r>
              <a:rPr lang="en-US" sz="1800" b="1" dirty="0">
                <a:latin typeface="Arial" panose="020B0604020202020204" pitchFamily="34" charset="0"/>
                <a:cs typeface="Arial" panose="020B0604020202020204" pitchFamily="34" charset="0"/>
              </a:rPr>
              <a:t>Encumbrances:</a:t>
            </a:r>
          </a:p>
          <a:p>
            <a:pPr marL="274320" indent="-274320" fontAlgn="auto">
              <a:spcAft>
                <a:spcPts val="0"/>
              </a:spcAft>
              <a:buFont typeface="Arial" panose="020B0604020202020204" pitchFamily="34" charset="0"/>
              <a:buNone/>
              <a:defRPr/>
            </a:pPr>
            <a:endParaRPr lang="en-US" sz="900" dirty="0">
              <a:latin typeface="Arial" panose="020B0604020202020204" pitchFamily="34" charset="0"/>
              <a:cs typeface="Arial" panose="020B0604020202020204" pitchFamily="34" charset="0"/>
            </a:endParaRPr>
          </a:p>
          <a:p>
            <a:pPr marL="531495" lvl="1" indent="-274320" fontAlgn="auto">
              <a:spcAft>
                <a:spcPts val="0"/>
              </a:spcAft>
              <a:defRPr/>
            </a:pPr>
            <a:r>
              <a:rPr lang="en-US" sz="1550" dirty="0">
                <a:latin typeface="Arial" panose="020B0604020202020204" pitchFamily="34" charset="0"/>
                <a:cs typeface="Arial" panose="020B0604020202020204" pitchFamily="34" charset="0"/>
              </a:rPr>
              <a:t>Must be justified by a contract or minute order.</a:t>
            </a:r>
          </a:p>
          <a:p>
            <a:pPr marL="274320" indent="-274320" fontAlgn="auto">
              <a:spcAft>
                <a:spcPts val="0"/>
              </a:spcAft>
              <a:buFont typeface="Arial" panose="020B0604020202020204" pitchFamily="34" charset="0"/>
              <a:buNone/>
              <a:defRPr/>
            </a:pPr>
            <a:endParaRPr lang="en-US" sz="1550" dirty="0">
              <a:latin typeface="Arial" panose="020B0604020202020204" pitchFamily="34" charset="0"/>
              <a:cs typeface="Arial" panose="020B0604020202020204" pitchFamily="34" charset="0"/>
            </a:endParaRPr>
          </a:p>
          <a:p>
            <a:pPr marL="531495" lvl="1" indent="-274320" fontAlgn="auto">
              <a:spcAft>
                <a:spcPts val="0"/>
              </a:spcAft>
              <a:defRPr/>
            </a:pPr>
            <a:r>
              <a:rPr lang="en-US" sz="1550" dirty="0">
                <a:latin typeface="Arial" panose="020B0604020202020204" pitchFamily="34" charset="0"/>
                <a:cs typeface="Arial" panose="020B0604020202020204" pitchFamily="34" charset="0"/>
              </a:rPr>
              <a:t>Encumbrance Request must be submitted to CEO/GSA’s office for approval by </a:t>
            </a:r>
            <a:r>
              <a:rPr lang="en-US" sz="1550" b="1" dirty="0" smtClean="0">
                <a:latin typeface="Arial" panose="020B0604020202020204" pitchFamily="34" charset="0"/>
                <a:cs typeface="Arial" panose="020B0604020202020204" pitchFamily="34" charset="0"/>
              </a:rPr>
              <a:t>June </a:t>
            </a:r>
            <a:r>
              <a:rPr lang="en-US" sz="1550" b="1" dirty="0" smtClean="0">
                <a:latin typeface="Arial" panose="020B0604020202020204" pitchFamily="34" charset="0"/>
                <a:cs typeface="Arial" panose="020B0604020202020204" pitchFamily="34" charset="0"/>
              </a:rPr>
              <a:t>18</a:t>
            </a:r>
            <a:r>
              <a:rPr lang="en-US" sz="1550" b="1" baseline="30000" dirty="0" smtClean="0">
                <a:latin typeface="Arial" panose="020B0604020202020204" pitchFamily="34" charset="0"/>
                <a:cs typeface="Arial" panose="020B0604020202020204" pitchFamily="34" charset="0"/>
              </a:rPr>
              <a:t>th</a:t>
            </a:r>
            <a:r>
              <a:rPr lang="en-US" sz="1550" b="1" dirty="0">
                <a:latin typeface="Arial" panose="020B0604020202020204" pitchFamily="34" charset="0"/>
                <a:cs typeface="Arial" panose="020B0604020202020204" pitchFamily="34" charset="0"/>
              </a:rPr>
              <a:t>. </a:t>
            </a:r>
            <a:endParaRPr lang="en-US" sz="1550" b="1" dirty="0">
              <a:solidFill>
                <a:srgbClr val="FF0000"/>
              </a:solidFill>
              <a:latin typeface="Arial" panose="020B0604020202020204" pitchFamily="34" charset="0"/>
              <a:cs typeface="Arial" panose="020B0604020202020204" pitchFamily="34" charset="0"/>
            </a:endParaRPr>
          </a:p>
          <a:p>
            <a:pPr marL="274320" indent="-274320" fontAlgn="auto">
              <a:spcAft>
                <a:spcPts val="0"/>
              </a:spcAft>
              <a:buFont typeface="Arial" panose="020B0604020202020204" pitchFamily="34" charset="0"/>
              <a:buNone/>
              <a:defRPr/>
            </a:pPr>
            <a:endParaRPr lang="en-US" sz="1550" dirty="0">
              <a:latin typeface="Arial" panose="020B0604020202020204" pitchFamily="34" charset="0"/>
              <a:cs typeface="Arial" panose="020B0604020202020204" pitchFamily="34" charset="0"/>
            </a:endParaRPr>
          </a:p>
          <a:p>
            <a:pPr marL="274320" indent="-274320" fontAlgn="auto">
              <a:spcAft>
                <a:spcPts val="0"/>
              </a:spcAft>
              <a:buFont typeface="Arial" panose="020B0604020202020204" pitchFamily="34" charset="0"/>
              <a:buNone/>
              <a:defRPr/>
            </a:pPr>
            <a:r>
              <a:rPr lang="en-US" sz="1550" dirty="0">
                <a:latin typeface="Arial" panose="020B0604020202020204" pitchFamily="34" charset="0"/>
                <a:cs typeface="Arial" panose="020B0604020202020204" pitchFamily="34" charset="0"/>
              </a:rPr>
              <a:t>	Instructions on how to complete Year-End Encumbrance Requests are found in the budget manual on Imperial County’s </a:t>
            </a:r>
            <a:r>
              <a:rPr lang="en-US" sz="1550" dirty="0" smtClean="0">
                <a:latin typeface="Arial" panose="020B0604020202020204" pitchFamily="34" charset="0"/>
                <a:cs typeface="Arial" panose="020B0604020202020204" pitchFamily="34" charset="0"/>
              </a:rPr>
              <a:t>Intranet </a:t>
            </a:r>
            <a:r>
              <a:rPr lang="en-US" sz="1550" dirty="0">
                <a:latin typeface="Arial" panose="020B0604020202020204" pitchFamily="34" charset="0"/>
                <a:cs typeface="Arial" panose="020B0604020202020204" pitchFamily="34" charset="0"/>
              </a:rPr>
              <a:t>page under the </a:t>
            </a:r>
            <a:r>
              <a:rPr lang="en-US" sz="1550" b="1" i="1" dirty="0">
                <a:latin typeface="Arial" panose="020B0604020202020204" pitchFamily="34" charset="0"/>
                <a:cs typeface="Arial" panose="020B0604020202020204" pitchFamily="34" charset="0"/>
              </a:rPr>
              <a:t>Budget Docs &amp; Forms </a:t>
            </a:r>
            <a:r>
              <a:rPr lang="en-US" sz="1550" i="1" dirty="0">
                <a:latin typeface="Arial" panose="020B0604020202020204" pitchFamily="34" charset="0"/>
                <a:cs typeface="Arial" panose="020B0604020202020204" pitchFamily="34" charset="0"/>
              </a:rPr>
              <a:t>section. </a:t>
            </a:r>
            <a:endParaRPr lang="en-US" sz="1550" b="1" dirty="0">
              <a:latin typeface="Arial" panose="020B0604020202020204" pitchFamily="34" charset="0"/>
              <a:cs typeface="Arial" panose="020B0604020202020204" pitchFamily="34" charset="0"/>
            </a:endParaRPr>
          </a:p>
          <a:p>
            <a:pPr marL="274320" indent="-274320" fontAlgn="auto">
              <a:spcAft>
                <a:spcPts val="0"/>
              </a:spcAft>
              <a:buFont typeface="Arial" panose="020B0604020202020204" pitchFamily="34" charset="0"/>
              <a:buNone/>
              <a:defRPr/>
            </a:pPr>
            <a:endParaRPr lang="en-US" sz="1550" dirty="0">
              <a:latin typeface="Arial" panose="020B0604020202020204" pitchFamily="34" charset="0"/>
              <a:cs typeface="Arial" panose="020B0604020202020204" pitchFamily="34" charset="0"/>
            </a:endParaRPr>
          </a:p>
          <a:p>
            <a:pPr marL="274320" indent="-274320" fontAlgn="auto">
              <a:spcAft>
                <a:spcPts val="0"/>
              </a:spcAft>
              <a:buFont typeface="Arial" panose="020B0604020202020204" pitchFamily="34" charset="0"/>
              <a:buNone/>
              <a:defRPr/>
            </a:pPr>
            <a:r>
              <a:rPr lang="en-US" sz="1550" dirty="0">
                <a:latin typeface="Arial" panose="020B0604020202020204" pitchFamily="34" charset="0"/>
                <a:cs typeface="Arial" panose="020B0604020202020204" pitchFamily="34" charset="0"/>
              </a:rPr>
              <a:t>	Below is the link to the year-end encumbrance request form</a:t>
            </a:r>
            <a:r>
              <a:rPr lang="en-US" sz="1550" b="1" i="1" dirty="0">
                <a:latin typeface="Arial" panose="020B0604020202020204" pitchFamily="34" charset="0"/>
                <a:cs typeface="Arial" panose="020B0604020202020204" pitchFamily="34" charset="0"/>
              </a:rPr>
              <a:t>.</a:t>
            </a:r>
            <a:endParaRPr lang="en-US" sz="1550" b="1" dirty="0">
              <a:latin typeface="Arial" panose="020B0604020202020204" pitchFamily="34" charset="0"/>
              <a:cs typeface="Arial" panose="020B0604020202020204" pitchFamily="34" charset="0"/>
            </a:endParaRPr>
          </a:p>
          <a:p>
            <a:pPr marL="274320" indent="-274320" fontAlgn="auto">
              <a:spcAft>
                <a:spcPts val="0"/>
              </a:spcAft>
              <a:buFont typeface="Arial" panose="020B0604020202020204" pitchFamily="34" charset="0"/>
              <a:buNone/>
              <a:defRPr/>
            </a:pPr>
            <a:endParaRPr lang="en-US" sz="1550" b="1" u="sng" dirty="0">
              <a:solidFill>
                <a:srgbClr val="FF0000"/>
              </a:solidFill>
              <a:latin typeface="Arial" panose="020B0604020202020204" pitchFamily="34" charset="0"/>
              <a:cs typeface="Arial" panose="020B0604020202020204" pitchFamily="34" charset="0"/>
            </a:endParaRPr>
          </a:p>
          <a:p>
            <a:pPr marL="274320" indent="-274320" algn="ctr" fontAlgn="auto">
              <a:spcAft>
                <a:spcPts val="0"/>
              </a:spcAft>
              <a:buNone/>
              <a:defRPr/>
            </a:pPr>
            <a:r>
              <a:rPr lang="en-US" u="sng" dirty="0">
                <a:hlinkClick r:id="rId6"/>
              </a:rPr>
              <a:t>https://intranet.imperialcounty.org/wp-content/uploads/2021/02/Encumbrance-Form-1.pdf</a:t>
            </a:r>
            <a:endParaRPr lang="en-US" sz="1550" u="sng"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61241">
        <p14:prism/>
      </p:transition>
    </mc:Choice>
    <mc:Fallback xmlns="">
      <p:transition spd="slow" advTm="612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57200" y="1143000"/>
            <a:ext cx="6057900" cy="549275"/>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Encumbrances (cont’d)</a:t>
            </a:r>
          </a:p>
        </p:txBody>
      </p:sp>
      <p:sp>
        <p:nvSpPr>
          <p:cNvPr id="7" name="Content Placeholder 4"/>
          <p:cNvSpPr txBox="1">
            <a:spLocks/>
          </p:cNvSpPr>
          <p:nvPr/>
        </p:nvSpPr>
        <p:spPr>
          <a:xfrm>
            <a:off x="404506" y="2236665"/>
            <a:ext cx="6037263" cy="5688013"/>
          </a:xfrm>
          <a:prstGeom prst="rect">
            <a:avLst/>
          </a:prstGeom>
          <a:solidFill>
            <a:schemeClr val="accent4">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74320" indent="-274320" fontAlgn="auto">
              <a:spcAft>
                <a:spcPts val="0"/>
              </a:spcAft>
              <a:buFont typeface="Arial" panose="020B0604020202020204" pitchFamily="34" charset="0"/>
              <a:buNone/>
              <a:defRPr/>
            </a:pPr>
            <a:endParaRPr lang="en-US" sz="2000" dirty="0">
              <a:latin typeface="Arial" panose="020B0604020202020204" pitchFamily="34" charset="0"/>
              <a:cs typeface="Arial" panose="020B0604020202020204" pitchFamily="34" charset="0"/>
            </a:endParaRPr>
          </a:p>
          <a:p>
            <a:pPr marL="274320" indent="-274320" fontAlgn="auto">
              <a:spcAft>
                <a:spcPts val="0"/>
              </a:spcAft>
              <a:buFont typeface="Arial" panose="020B0604020202020204" pitchFamily="34" charset="0"/>
              <a:buNone/>
              <a:defRPr/>
            </a:pPr>
            <a:r>
              <a:rPr lang="en-US" sz="2000" b="1" dirty="0">
                <a:latin typeface="Arial" panose="020B0604020202020204" pitchFamily="34" charset="0"/>
                <a:cs typeface="Arial" panose="020B0604020202020204" pitchFamily="34" charset="0"/>
              </a:rPr>
              <a:t>Purchase Orders:</a:t>
            </a:r>
          </a:p>
          <a:p>
            <a:pPr marL="274320" indent="-274320" fontAlgn="auto">
              <a:spcAft>
                <a:spcPts val="0"/>
              </a:spcAft>
              <a:buNone/>
              <a:defRPr/>
            </a:pPr>
            <a:r>
              <a:rPr lang="en-US" sz="2000" dirty="0">
                <a:latin typeface="Arial" panose="020B0604020202020204" pitchFamily="34" charset="0"/>
                <a:cs typeface="Arial" panose="020B0604020202020204" pitchFamily="34" charset="0"/>
              </a:rPr>
              <a:t>	</a:t>
            </a:r>
          </a:p>
          <a:p>
            <a:pPr marL="274320" indent="-274320" fontAlgn="auto">
              <a:spcAft>
                <a:spcPts val="0"/>
              </a:spcAft>
              <a:buNone/>
              <a:defRPr/>
            </a:pPr>
            <a:r>
              <a:rPr lang="en-US" sz="2000" dirty="0">
                <a:latin typeface="Arial" panose="020B0604020202020204" pitchFamily="34" charset="0"/>
                <a:cs typeface="Arial" panose="020B0604020202020204" pitchFamily="34" charset="0"/>
              </a:rPr>
              <a:t>	All purchase orders will be cancelled unless there is a contract or approved justification that has been submitted to GSA via a PY request. </a:t>
            </a:r>
          </a:p>
          <a:p>
            <a:pPr marL="274320" indent="-274320" fontAlgn="auto">
              <a:spcAft>
                <a:spcPts val="0"/>
              </a:spcAft>
              <a:buNone/>
              <a:defRPr/>
            </a:pPr>
            <a:endParaRPr lang="en-US" sz="2000" dirty="0">
              <a:latin typeface="Arial" panose="020B0604020202020204" pitchFamily="34" charset="0"/>
              <a:cs typeface="Arial" panose="020B0604020202020204" pitchFamily="34" charset="0"/>
            </a:endParaRPr>
          </a:p>
          <a:p>
            <a:pPr marL="274320" indent="-274320" fontAlgn="auto">
              <a:spcAft>
                <a:spcPts val="0"/>
              </a:spcAft>
              <a:buNone/>
              <a:defRPr/>
            </a:pPr>
            <a:r>
              <a:rPr lang="en-US" sz="2000" dirty="0">
                <a:latin typeface="Arial" panose="020B0604020202020204" pitchFamily="34" charset="0"/>
                <a:cs typeface="Arial" panose="020B0604020202020204" pitchFamily="34" charset="0"/>
              </a:rPr>
              <a:t>	</a:t>
            </a:r>
          </a:p>
        </p:txBody>
      </p:sp>
      <p:pic>
        <p:nvPicPr>
          <p:cNvPr id="9" name="Picture 8"/>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173563956"/>
      </p:ext>
    </p:extLst>
  </p:cSld>
  <p:clrMapOvr>
    <a:masterClrMapping/>
  </p:clrMapOvr>
  <mc:AlternateContent xmlns:mc="http://schemas.openxmlformats.org/markup-compatibility/2006" xmlns:p14="http://schemas.microsoft.com/office/powerpoint/2010/main">
    <mc:Choice Requires="p14">
      <p:transition spd="slow" p14:dur="1200" advTm="16721">
        <p14:prism dir="u"/>
      </p:transition>
    </mc:Choice>
    <mc:Fallback xmlns="">
      <p:transition spd="slow" advTm="167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66713" y="971550"/>
            <a:ext cx="6057900" cy="558800"/>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Encumbrances (cont’d)</a:t>
            </a:r>
          </a:p>
        </p:txBody>
      </p:sp>
      <p:sp>
        <p:nvSpPr>
          <p:cNvPr id="7" name="Content Placeholder 4"/>
          <p:cNvSpPr txBox="1">
            <a:spLocks/>
          </p:cNvSpPr>
          <p:nvPr/>
        </p:nvSpPr>
        <p:spPr>
          <a:xfrm>
            <a:off x="1905000" y="8415338"/>
            <a:ext cx="3236913" cy="492125"/>
          </a:xfrm>
          <a:prstGeom prst="rect">
            <a:avLst/>
          </a:prstGeom>
          <a:solidFill>
            <a:schemeClr val="accent4">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Example of Backup</a:t>
            </a:r>
            <a:endParaRPr lang="en-US" alt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970" y="1553149"/>
            <a:ext cx="5373293" cy="6847307"/>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29227">
        <p14:prism dir="r"/>
      </p:transition>
    </mc:Choice>
    <mc:Fallback xmlns="">
      <p:transition spd="slow" advTm="292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66713" y="971550"/>
            <a:ext cx="6057900" cy="558800"/>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Encumbrances (cont’d)</a:t>
            </a:r>
          </a:p>
        </p:txBody>
      </p:sp>
      <p:sp>
        <p:nvSpPr>
          <p:cNvPr id="7" name="Content Placeholder 4"/>
          <p:cNvSpPr txBox="1">
            <a:spLocks/>
          </p:cNvSpPr>
          <p:nvPr/>
        </p:nvSpPr>
        <p:spPr>
          <a:xfrm>
            <a:off x="1905000" y="8415338"/>
            <a:ext cx="3236913" cy="492125"/>
          </a:xfrm>
          <a:prstGeom prst="rect">
            <a:avLst/>
          </a:prstGeom>
          <a:solidFill>
            <a:schemeClr val="accent4">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Example of Backup</a:t>
            </a:r>
            <a:endParaRPr lang="en-US" alt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046" y="1562854"/>
            <a:ext cx="5133533" cy="684165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13732">
        <p14:prism dir="d"/>
      </p:transition>
    </mc:Choice>
    <mc:Fallback xmlns="">
      <p:transition spd="slow" advTm="137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81000" y="990600"/>
            <a:ext cx="6057900" cy="558800"/>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Encumbrances (cont’d)</a:t>
            </a:r>
          </a:p>
        </p:txBody>
      </p:sp>
      <p:sp>
        <p:nvSpPr>
          <p:cNvPr id="7" name="Content Placeholder 4"/>
          <p:cNvSpPr txBox="1">
            <a:spLocks/>
          </p:cNvSpPr>
          <p:nvPr/>
        </p:nvSpPr>
        <p:spPr>
          <a:xfrm>
            <a:off x="1905000" y="8435171"/>
            <a:ext cx="3236913" cy="492125"/>
          </a:xfrm>
          <a:prstGeom prst="rect">
            <a:avLst/>
          </a:prstGeom>
          <a:solidFill>
            <a:schemeClr val="accent4">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Example of Backup</a:t>
            </a:r>
            <a:endParaRPr lang="en-US" alt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 y="1549401"/>
            <a:ext cx="5257800" cy="688577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8225">
        <p14:prism/>
      </p:transition>
    </mc:Choice>
    <mc:Fallback xmlns="">
      <p:transition spd="slow" advTm="82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228600" y="1135063"/>
            <a:ext cx="6400800" cy="781050"/>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Encumbrances (cont’d)</a:t>
            </a:r>
          </a:p>
        </p:txBody>
      </p:sp>
      <p:sp>
        <p:nvSpPr>
          <p:cNvPr id="10" name="Content Placeholder 4"/>
          <p:cNvSpPr txBox="1">
            <a:spLocks/>
          </p:cNvSpPr>
          <p:nvPr/>
        </p:nvSpPr>
        <p:spPr>
          <a:xfrm>
            <a:off x="77788" y="7478713"/>
            <a:ext cx="6677025" cy="784225"/>
          </a:xfrm>
          <a:prstGeom prst="rect">
            <a:avLst/>
          </a:prstGeom>
          <a:solidFill>
            <a:schemeClr val="accent4">
              <a:lumMod val="20000"/>
              <a:lumOff val="80000"/>
            </a:schemeClr>
          </a:solidFill>
        </p:spPr>
        <p:txBody>
          <a:bodyPr>
            <a:normAutofit lnSpcReduction="10000"/>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Example of how prior year </a:t>
            </a:r>
          </a:p>
          <a:p>
            <a:pPr marL="0" indent="0" algn="ctr">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encumbrances appear in the budget</a:t>
            </a:r>
            <a:endParaRPr lang="en-US" altLang="en-US" sz="2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7"/>
          <a:stretch>
            <a:fillRect/>
          </a:stretch>
        </p:blipFill>
        <p:spPr>
          <a:xfrm>
            <a:off x="77788" y="2295254"/>
            <a:ext cx="6722981" cy="4804318"/>
          </a:xfrm>
          <a:prstGeom prst="rect">
            <a:avLst/>
          </a:prstGeom>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18221">
        <p14:prism dir="u"/>
      </p:transition>
    </mc:Choice>
    <mc:Fallback xmlns="">
      <p:transition spd="slow" advTm="182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22263" y="958850"/>
            <a:ext cx="6057900" cy="771525"/>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fontAlgn="auto">
              <a:spcAft>
                <a:spcPts val="0"/>
              </a:spcAft>
              <a:defRPr/>
            </a:pPr>
            <a:r>
              <a:rPr lang="en-US" sz="3000" b="1" dirty="0">
                <a:latin typeface="Arial Black" panose="020B0A04020102020204" pitchFamily="34" charset="0"/>
              </a:rPr>
              <a:t>Authorized Signature List</a:t>
            </a:r>
          </a:p>
        </p:txBody>
      </p:sp>
      <p:sp>
        <p:nvSpPr>
          <p:cNvPr id="7" name="Content Placeholder 4"/>
          <p:cNvSpPr txBox="1">
            <a:spLocks/>
          </p:cNvSpPr>
          <p:nvPr/>
        </p:nvSpPr>
        <p:spPr>
          <a:xfrm>
            <a:off x="322263" y="8075613"/>
            <a:ext cx="6057900" cy="957262"/>
          </a:xfrm>
          <a:prstGeom prst="rect">
            <a:avLst/>
          </a:prstGeom>
          <a:solidFill>
            <a:schemeClr val="accent4">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1800" b="1" dirty="0">
                <a:latin typeface="Arial" panose="020B0604020202020204" pitchFamily="34" charset="0"/>
                <a:cs typeface="Arial" panose="020B0604020202020204" pitchFamily="34" charset="0"/>
              </a:rPr>
              <a:t>Must be submitted to Auditor-Controller’s Office </a:t>
            </a:r>
          </a:p>
          <a:p>
            <a:pPr marL="0" indent="0" algn="ctr">
              <a:buFont typeface="Arial" panose="020B0604020202020204" pitchFamily="34" charset="0"/>
              <a:buNone/>
              <a:defRPr/>
            </a:pPr>
            <a:r>
              <a:rPr lang="en-US" altLang="en-US" sz="1800" b="1" dirty="0">
                <a:latin typeface="Arial" panose="020B0604020202020204" pitchFamily="34" charset="0"/>
                <a:cs typeface="Arial" panose="020B0604020202020204" pitchFamily="34" charset="0"/>
              </a:rPr>
              <a:t>by </a:t>
            </a:r>
            <a:r>
              <a:rPr lang="en-US" altLang="en-US" sz="1800" b="1" i="1" u="sng" dirty="0">
                <a:latin typeface="Arial" panose="020B0604020202020204" pitchFamily="34" charset="0"/>
                <a:cs typeface="Arial" panose="020B0604020202020204" pitchFamily="34" charset="0"/>
              </a:rPr>
              <a:t>June 30, </a:t>
            </a:r>
            <a:r>
              <a:rPr lang="en-US" altLang="en-US" sz="1800" b="1" i="1" u="sng" dirty="0" smtClean="0">
                <a:latin typeface="Arial" panose="020B0604020202020204" pitchFamily="34" charset="0"/>
                <a:cs typeface="Arial" panose="020B0604020202020204" pitchFamily="34" charset="0"/>
              </a:rPr>
              <a:t>2021</a:t>
            </a:r>
            <a:r>
              <a:rPr lang="en-US" altLang="en-US" sz="1800" b="1" u="sng" dirty="0" smtClean="0">
                <a:latin typeface="Arial" panose="020B0604020202020204" pitchFamily="34" charset="0"/>
                <a:cs typeface="Arial" panose="020B0604020202020204" pitchFamily="34" charset="0"/>
              </a:rPr>
              <a:t>.</a:t>
            </a:r>
            <a:endParaRPr lang="en-US" altLang="en-US" sz="1800" b="1" u="sng"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r>
              <a:rPr lang="en-US" altLang="en-US" sz="1800" b="1" dirty="0">
                <a:latin typeface="Arial" panose="020B0604020202020204" pitchFamily="34" charset="0"/>
                <a:cs typeface="Arial" panose="020B0604020202020204" pitchFamily="34" charset="0"/>
              </a:rPr>
              <a:t>Please type name, then sign.</a:t>
            </a:r>
          </a:p>
        </p:txBody>
      </p:sp>
      <p:pic>
        <p:nvPicPr>
          <p:cNvPr id="19464"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564858">
            <a:off x="5006975" y="461963"/>
            <a:ext cx="1828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898525" y="1783304"/>
            <a:ext cx="5022850" cy="623938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16727">
        <p14:prism dir="r"/>
      </p:transition>
    </mc:Choice>
    <mc:Fallback xmlns="">
      <p:transition spd="slow" advTm="167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914400"/>
            <a:ext cx="6057900" cy="825500"/>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New User Request Form</a:t>
            </a:r>
          </a:p>
        </p:txBody>
      </p:sp>
      <p:pic>
        <p:nvPicPr>
          <p:cNvPr id="22535"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3135" y="1756496"/>
            <a:ext cx="5080000" cy="676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5" name="Content Placeholder 4"/>
          <p:cNvSpPr txBox="1">
            <a:spLocks/>
          </p:cNvSpPr>
          <p:nvPr/>
        </p:nvSpPr>
        <p:spPr>
          <a:xfrm>
            <a:off x="367992" y="8132618"/>
            <a:ext cx="6110287" cy="782782"/>
          </a:xfrm>
          <a:prstGeom prst="rect">
            <a:avLst/>
          </a:prstGeom>
          <a:solidFill>
            <a:schemeClr val="accent4">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base" latinLnBrk="0" hangingPunct="1">
              <a:lnSpc>
                <a:spcPct val="90000"/>
              </a:lnSpc>
              <a:spcBef>
                <a:spcPts val="563"/>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New User Request Forms should be sent to </a:t>
            </a:r>
            <a:r>
              <a:rPr kumimoji="0" lang="en-US" altLang="en-US" sz="2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Vanessa </a:t>
            </a:r>
            <a:r>
              <a:rPr kumimoji="0" lang="en-US" altLang="en-US" sz="2200"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Castañeda’s</a:t>
            </a:r>
            <a:r>
              <a:rPr kumimoji="0" lang="en-US" alt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attention. </a:t>
            </a:r>
          </a:p>
        </p:txBody>
      </p:sp>
      <p:pic>
        <p:nvPicPr>
          <p:cNvPr id="8" name="Audio 7">
            <a:hlinkClick r:id="" action="ppaction://media"/>
            <a:extLst>
              <a:ext uri="{FF2B5EF4-FFF2-40B4-BE49-F238E27FC236}">
                <a16:creationId xmlns:a16="http://schemas.microsoft.com/office/drawing/2014/main" id="{FA7F5A38-2BC9-4E49-8C1C-92F129E0FB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3305339483"/>
      </p:ext>
    </p:extLst>
  </p:cSld>
  <p:clrMapOvr>
    <a:masterClrMapping/>
  </p:clrMapOvr>
  <mc:AlternateContent xmlns:mc="http://schemas.openxmlformats.org/markup-compatibility/2006" xmlns:p14="http://schemas.microsoft.com/office/powerpoint/2010/main">
    <mc:Choice Requires="p14">
      <p:transition spd="slow" p14:dur="1200" advTm="18493">
        <p14:prism dir="d"/>
      </p:transition>
    </mc:Choice>
    <mc:Fallback xmlns="">
      <p:transition spd="slow" advTm="184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900113"/>
            <a:ext cx="6057900" cy="1004887"/>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Arial Black" panose="020B0A04020102020204" pitchFamily="34" charset="0"/>
                <a:ea typeface="+mj-ea"/>
                <a:cs typeface="+mj-cs"/>
              </a:rPr>
              <a:t>ONESolution</a:t>
            </a:r>
            <a:r>
              <a:rPr kumimoji="0" lang="en-US" sz="3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 Security</a:t>
            </a:r>
          </a:p>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Request Form</a:t>
            </a:r>
          </a:p>
        </p:txBody>
      </p:sp>
      <p:pic>
        <p:nvPicPr>
          <p:cNvPr id="23559" name="Content Placeholder 3" descr="OneSolution Security Request For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905000"/>
            <a:ext cx="498475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5" name="Content Placeholder 4"/>
          <p:cNvSpPr txBox="1">
            <a:spLocks/>
          </p:cNvSpPr>
          <p:nvPr/>
        </p:nvSpPr>
        <p:spPr>
          <a:xfrm>
            <a:off x="367992" y="8489950"/>
            <a:ext cx="6110287" cy="633268"/>
          </a:xfrm>
          <a:prstGeom prst="rect">
            <a:avLst/>
          </a:prstGeom>
          <a:solidFill>
            <a:schemeClr val="accent4">
              <a:lumMod val="20000"/>
              <a:lumOff val="80000"/>
            </a:schemeClr>
          </a:solidFill>
        </p:spPr>
        <p:txBody>
          <a:bodyPr>
            <a:normAutofit fontScale="85000" lnSpcReduction="10000"/>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just" defTabSz="514350" rtl="0" eaLnBrk="1" fontAlgn="base" latinLnBrk="0" hangingPunct="1">
              <a:lnSpc>
                <a:spcPct val="90000"/>
              </a:lnSpc>
              <a:spcBef>
                <a:spcPts val="563"/>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a:t>
            </a:r>
            <a:r>
              <a:rPr kumimoji="0" lang="en-US" alt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ONESolution</a:t>
            </a: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Security Request Forms should be sent to </a:t>
            </a:r>
            <a:r>
              <a:rPr kumimoji="0" lang="en-US" alt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Vanessa </a:t>
            </a:r>
            <a:r>
              <a:rPr kumimoji="0" lang="en-US" altLang="en-US" sz="2400"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Castañeda’s</a:t>
            </a: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attention. </a:t>
            </a:r>
          </a:p>
        </p:txBody>
      </p:sp>
      <p:pic>
        <p:nvPicPr>
          <p:cNvPr id="2" name="Audio 1">
            <a:hlinkClick r:id="" action="ppaction://media"/>
            <a:extLst>
              <a:ext uri="{FF2B5EF4-FFF2-40B4-BE49-F238E27FC236}">
                <a16:creationId xmlns:a16="http://schemas.microsoft.com/office/drawing/2014/main" id="{3685584C-0448-4A60-9F3C-E8C59A4E85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61056156"/>
      </p:ext>
    </p:extLst>
  </p:cSld>
  <p:clrMapOvr>
    <a:masterClrMapping/>
  </p:clrMapOvr>
  <mc:AlternateContent xmlns:mc="http://schemas.openxmlformats.org/markup-compatibility/2006" xmlns:p14="http://schemas.microsoft.com/office/powerpoint/2010/main">
    <mc:Choice Requires="p14">
      <p:transition spd="slow" p14:dur="1200" advTm="48427">
        <p14:prism/>
      </p:transition>
    </mc:Choice>
    <mc:Fallback xmlns="">
      <p:transition spd="slow" advTm="484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260350" y="1152525"/>
            <a:ext cx="6324600" cy="1004888"/>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Schedule of</a:t>
            </a:r>
          </a:p>
          <a:p>
            <a:pPr algn="ctr" fontAlgn="auto">
              <a:spcAft>
                <a:spcPts val="0"/>
              </a:spcAft>
              <a:defRPr/>
            </a:pPr>
            <a:r>
              <a:rPr lang="en-US" sz="3000" b="1" dirty="0">
                <a:latin typeface="Arial Black" panose="020B0A04020102020204" pitchFamily="34" charset="0"/>
              </a:rPr>
              <a:t>Federal Financial Assistance</a:t>
            </a:r>
          </a:p>
        </p:txBody>
      </p:sp>
      <p:sp>
        <p:nvSpPr>
          <p:cNvPr id="9" name="Content Placeholder 4"/>
          <p:cNvSpPr txBox="1">
            <a:spLocks/>
          </p:cNvSpPr>
          <p:nvPr/>
        </p:nvSpPr>
        <p:spPr>
          <a:xfrm>
            <a:off x="345089" y="7572375"/>
            <a:ext cx="6057900" cy="957262"/>
          </a:xfrm>
          <a:prstGeom prst="rect">
            <a:avLst/>
          </a:prstGeom>
          <a:solidFill>
            <a:schemeClr val="accent4">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1800" b="1" dirty="0">
                <a:latin typeface="Arial" panose="020B0604020202020204" pitchFamily="34" charset="0"/>
                <a:cs typeface="Arial" panose="020B0604020202020204" pitchFamily="34" charset="0"/>
              </a:rPr>
              <a:t>The Schedule of Federal Financial Assistance must be submitted to </a:t>
            </a:r>
            <a:r>
              <a:rPr lang="en-US" altLang="en-US" sz="1800" b="1" u="sng" dirty="0">
                <a:latin typeface="Arial" panose="020B0604020202020204" pitchFamily="34" charset="0"/>
                <a:cs typeface="Arial" panose="020B0604020202020204" pitchFamily="34" charset="0"/>
              </a:rPr>
              <a:t>Ivonne Ramirez’s</a:t>
            </a:r>
            <a:r>
              <a:rPr lang="en-US" altLang="en-US" sz="1800" b="1" dirty="0">
                <a:latin typeface="Arial" panose="020B0604020202020204" pitchFamily="34" charset="0"/>
                <a:cs typeface="Arial" panose="020B0604020202020204" pitchFamily="34" charset="0"/>
              </a:rPr>
              <a:t> attention</a:t>
            </a:r>
          </a:p>
          <a:p>
            <a:pPr marL="0" indent="0" algn="ctr">
              <a:buFont typeface="Arial" panose="020B0604020202020204" pitchFamily="34" charset="0"/>
              <a:buNone/>
              <a:defRPr/>
            </a:pPr>
            <a:r>
              <a:rPr lang="en-US" altLang="en-US" sz="1800" b="1" dirty="0">
                <a:latin typeface="Arial" panose="020B0604020202020204" pitchFamily="34" charset="0"/>
                <a:cs typeface="Arial" panose="020B0604020202020204" pitchFamily="34" charset="0"/>
              </a:rPr>
              <a:t>by </a:t>
            </a:r>
            <a:r>
              <a:rPr lang="en-US" altLang="en-US" sz="1800" b="1" i="1" u="sng" dirty="0">
                <a:latin typeface="Arial" panose="020B0604020202020204" pitchFamily="34" charset="0"/>
                <a:cs typeface="Arial" panose="020B0604020202020204" pitchFamily="34" charset="0"/>
              </a:rPr>
              <a:t>August 1, </a:t>
            </a:r>
            <a:r>
              <a:rPr lang="en-US" altLang="en-US" sz="1800" b="1" i="1" u="sng" dirty="0" smtClean="0">
                <a:latin typeface="Arial" panose="020B0604020202020204" pitchFamily="34" charset="0"/>
                <a:cs typeface="Arial" panose="020B0604020202020204" pitchFamily="34" charset="0"/>
              </a:rPr>
              <a:t>2021</a:t>
            </a:r>
            <a:r>
              <a:rPr lang="en-US" altLang="en-US" sz="1800" b="1" u="sng" dirty="0" smtClean="0">
                <a:latin typeface="Arial" panose="020B0604020202020204" pitchFamily="34" charset="0"/>
                <a:cs typeface="Arial" panose="020B0604020202020204" pitchFamily="34" charset="0"/>
              </a:rPr>
              <a:t>.</a:t>
            </a:r>
            <a:endParaRPr lang="en-US" altLang="en-US" sz="1800" b="1" u="sng"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2292893"/>
            <a:ext cx="6686303" cy="480493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12234">
        <p14:prism dir="u"/>
      </p:transition>
    </mc:Choice>
    <mc:Fallback xmlns="">
      <p:transition spd="slow" advTm="122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0050" y="1082206"/>
            <a:ext cx="6057900" cy="1162050"/>
          </a:xfrm>
          <a:solidFill>
            <a:schemeClr val="accent4">
              <a:lumMod val="20000"/>
              <a:lumOff val="80000"/>
            </a:schemeClr>
          </a:solidFill>
        </p:spPr>
        <p:txBody>
          <a:bodyPr rtlCol="0">
            <a:normAutofit fontScale="90000"/>
          </a:bodyPr>
          <a:lstStyle/>
          <a:p>
            <a:pPr algn="ctr" eaLnBrk="1" fontAlgn="auto" hangingPunct="1">
              <a:spcAft>
                <a:spcPts val="0"/>
              </a:spcAft>
              <a:defRPr/>
            </a:pPr>
            <a:r>
              <a:rPr lang="en-US" sz="3000" b="1" dirty="0">
                <a:latin typeface="Arial Black" panose="020B0A04020102020204" pitchFamily="34" charset="0"/>
              </a:rPr>
              <a:t>Year End &amp; Journal Entry Transfers Training</a:t>
            </a:r>
            <a:br>
              <a:rPr lang="en-US" sz="3000" b="1" dirty="0">
                <a:latin typeface="Arial Black" panose="020B0A04020102020204" pitchFamily="34" charset="0"/>
              </a:rPr>
            </a:br>
            <a:r>
              <a:rPr lang="en-US" sz="3000" b="1" dirty="0">
                <a:latin typeface="Arial Black" panose="020B0A04020102020204" pitchFamily="34" charset="0"/>
              </a:rPr>
              <a:t>June 3</a:t>
            </a:r>
            <a:r>
              <a:rPr lang="en-US" sz="3000" b="1" dirty="0" smtClean="0">
                <a:latin typeface="Arial Black" panose="020B0A04020102020204" pitchFamily="34" charset="0"/>
              </a:rPr>
              <a:t>, 2021</a:t>
            </a:r>
            <a:endParaRPr lang="en-US" sz="3000" b="1" dirty="0">
              <a:latin typeface="Arial Black" panose="020B0A04020102020204" pitchFamily="34" charset="0"/>
            </a:endParaRPr>
          </a:p>
        </p:txBody>
      </p:sp>
      <p:sp>
        <p:nvSpPr>
          <p:cNvPr id="5" name="Content Placeholder 4"/>
          <p:cNvSpPr>
            <a:spLocks noGrp="1"/>
          </p:cNvSpPr>
          <p:nvPr>
            <p:ph idx="1"/>
          </p:nvPr>
        </p:nvSpPr>
        <p:spPr>
          <a:xfrm>
            <a:off x="400050" y="2433638"/>
            <a:ext cx="6057900" cy="6176962"/>
          </a:xfrm>
          <a:solidFill>
            <a:schemeClr val="accent4">
              <a:lumMod val="20000"/>
              <a:lumOff val="80000"/>
            </a:schemeClr>
          </a:solidFill>
        </p:spPr>
        <p:txBody>
          <a:bodyPr rtlCol="0">
            <a:normAutofit fontScale="92500" lnSpcReduction="10000"/>
          </a:bodyPr>
          <a:lstStyle/>
          <a:p>
            <a:pPr marL="274320" indent="-274320" algn="ctr" eaLnBrk="1" fontAlgn="auto" hangingPunct="1">
              <a:spcAft>
                <a:spcPts val="0"/>
              </a:spcAft>
              <a:buFont typeface="Wingdings 2"/>
              <a:buNone/>
              <a:defRPr/>
            </a:pPr>
            <a:r>
              <a:rPr lang="en-US" sz="3900" dirty="0">
                <a:latin typeface="Arial Black" panose="020B0A04020102020204" pitchFamily="34" charset="0"/>
              </a:rPr>
              <a:t>Agenda</a:t>
            </a:r>
            <a:endParaRPr lang="en-US" sz="3300" dirty="0">
              <a:latin typeface="Arial Black" panose="020B0A04020102020204" pitchFamily="34" charset="0"/>
            </a:endParaRPr>
          </a:p>
          <a:p>
            <a:pPr algn="just" eaLnBrk="1" fontAlgn="auto" hangingPunct="1">
              <a:spcAft>
                <a:spcPts val="0"/>
              </a:spcAft>
              <a:defRPr/>
            </a:pPr>
            <a:r>
              <a:rPr lang="en-US" sz="2400" dirty="0">
                <a:latin typeface="Arrial"/>
              </a:rPr>
              <a:t>	Deposits</a:t>
            </a:r>
          </a:p>
          <a:p>
            <a:pPr algn="just" eaLnBrk="1" fontAlgn="auto" hangingPunct="1">
              <a:spcAft>
                <a:spcPts val="0"/>
              </a:spcAft>
              <a:defRPr/>
            </a:pPr>
            <a:r>
              <a:rPr lang="en-US" sz="2400" dirty="0">
                <a:latin typeface="Arrial"/>
              </a:rPr>
              <a:t>	Accounts Receivable</a:t>
            </a:r>
          </a:p>
          <a:p>
            <a:pPr algn="just" eaLnBrk="1" fontAlgn="auto" hangingPunct="1">
              <a:spcAft>
                <a:spcPts val="0"/>
              </a:spcAft>
              <a:defRPr/>
            </a:pPr>
            <a:r>
              <a:rPr lang="en-US" sz="2400" dirty="0">
                <a:latin typeface="Arrial"/>
              </a:rPr>
              <a:t>	Claims</a:t>
            </a:r>
          </a:p>
          <a:p>
            <a:pPr algn="just" eaLnBrk="1" fontAlgn="auto" hangingPunct="1">
              <a:spcAft>
                <a:spcPts val="0"/>
              </a:spcAft>
              <a:defRPr/>
            </a:pPr>
            <a:r>
              <a:rPr lang="en-US" sz="2400" dirty="0">
                <a:latin typeface="Arrial"/>
              </a:rPr>
              <a:t>	Encumbrances</a:t>
            </a:r>
          </a:p>
          <a:p>
            <a:pPr algn="just" eaLnBrk="1" fontAlgn="auto" hangingPunct="1">
              <a:spcAft>
                <a:spcPts val="0"/>
              </a:spcAft>
              <a:defRPr/>
            </a:pPr>
            <a:r>
              <a:rPr lang="en-US" sz="2000" dirty="0">
                <a:latin typeface="Arrial"/>
              </a:rPr>
              <a:t>	</a:t>
            </a:r>
            <a:r>
              <a:rPr lang="en-US" sz="2400" dirty="0">
                <a:latin typeface="Arrial"/>
              </a:rPr>
              <a:t>Purchase Orders</a:t>
            </a:r>
          </a:p>
          <a:p>
            <a:pPr algn="just" eaLnBrk="1" fontAlgn="auto" hangingPunct="1">
              <a:spcAft>
                <a:spcPts val="0"/>
              </a:spcAft>
              <a:defRPr/>
            </a:pPr>
            <a:r>
              <a:rPr lang="en-US" sz="2400" dirty="0">
                <a:latin typeface="Arrial"/>
              </a:rPr>
              <a:t>	Authorized Signature List</a:t>
            </a:r>
          </a:p>
          <a:p>
            <a:pPr algn="just" eaLnBrk="1" fontAlgn="auto" hangingPunct="1">
              <a:spcAft>
                <a:spcPts val="0"/>
              </a:spcAft>
              <a:defRPr/>
            </a:pPr>
            <a:r>
              <a:rPr lang="en-US" sz="2400" dirty="0">
                <a:latin typeface="Arrial"/>
              </a:rPr>
              <a:t>	New User Request Form</a:t>
            </a:r>
          </a:p>
          <a:p>
            <a:pPr algn="just" eaLnBrk="1" fontAlgn="auto" hangingPunct="1">
              <a:spcAft>
                <a:spcPts val="0"/>
              </a:spcAft>
              <a:defRPr/>
            </a:pPr>
            <a:r>
              <a:rPr lang="en-US" sz="2400" dirty="0">
                <a:latin typeface="Arrial"/>
              </a:rPr>
              <a:t>	</a:t>
            </a:r>
            <a:r>
              <a:rPr lang="en-US" sz="2400" dirty="0" err="1">
                <a:latin typeface="Arrial"/>
              </a:rPr>
              <a:t>ONESolution</a:t>
            </a:r>
            <a:r>
              <a:rPr lang="en-US" sz="2400" dirty="0">
                <a:latin typeface="Arrial"/>
              </a:rPr>
              <a:t> Security Request Form</a:t>
            </a:r>
          </a:p>
          <a:p>
            <a:pPr eaLnBrk="1" fontAlgn="auto" hangingPunct="1">
              <a:spcAft>
                <a:spcPts val="0"/>
              </a:spcAft>
              <a:defRPr/>
            </a:pPr>
            <a:r>
              <a:rPr lang="en-US" sz="2400" dirty="0">
                <a:latin typeface="Arrial"/>
              </a:rPr>
              <a:t>	Schedule of Federal Financial 	Assistance</a:t>
            </a:r>
          </a:p>
          <a:p>
            <a:pPr eaLnBrk="1" fontAlgn="auto" hangingPunct="1">
              <a:spcAft>
                <a:spcPts val="0"/>
              </a:spcAft>
              <a:defRPr/>
            </a:pPr>
            <a:r>
              <a:rPr lang="en-US" sz="2400" dirty="0">
                <a:latin typeface="Arrial"/>
              </a:rPr>
              <a:t>     Supplies Inventory</a:t>
            </a:r>
          </a:p>
          <a:p>
            <a:pPr algn="just" eaLnBrk="1" fontAlgn="auto" hangingPunct="1">
              <a:spcAft>
                <a:spcPts val="0"/>
              </a:spcAft>
              <a:defRPr/>
            </a:pPr>
            <a:r>
              <a:rPr lang="en-US" sz="2400" dirty="0">
                <a:latin typeface="Arrial"/>
              </a:rPr>
              <a:t>	Fixed Assets</a:t>
            </a:r>
          </a:p>
          <a:p>
            <a:pPr algn="just" eaLnBrk="1" fontAlgn="auto" hangingPunct="1">
              <a:spcAft>
                <a:spcPts val="0"/>
              </a:spcAft>
              <a:defRPr/>
            </a:pPr>
            <a:r>
              <a:rPr lang="en-US" sz="2400" dirty="0">
                <a:latin typeface="Arrial"/>
              </a:rPr>
              <a:t>     Journal Entry Transfers</a:t>
            </a:r>
          </a:p>
          <a:p>
            <a:pPr marL="0" indent="0" algn="just" eaLnBrk="1" fontAlgn="auto" hangingPunct="1">
              <a:spcAft>
                <a:spcPts val="0"/>
              </a:spcAft>
              <a:buNone/>
              <a:defRPr/>
            </a:pPr>
            <a:endParaRPr lang="en-US" sz="2400" dirty="0">
              <a:latin typeface="Arrial"/>
            </a:endParaRPr>
          </a:p>
          <a:p>
            <a:pPr marL="0" indent="0" algn="ctr" eaLnBrk="1" fontAlgn="auto" hangingPunct="1">
              <a:spcAft>
                <a:spcPts val="0"/>
              </a:spcAft>
              <a:buNone/>
              <a:defRPr/>
            </a:pPr>
            <a:r>
              <a:rPr lang="en-US" sz="3900" dirty="0">
                <a:latin typeface="Arial Black" panose="020B0A04020102020204" pitchFamily="34" charset="0"/>
              </a:rPr>
              <a:t>Purchasing</a:t>
            </a:r>
          </a:p>
          <a:p>
            <a:pPr marL="0" indent="0" algn="just" eaLnBrk="1" fontAlgn="auto" hangingPunct="1">
              <a:spcAft>
                <a:spcPts val="0"/>
              </a:spcAft>
              <a:buFont typeface="Arial" panose="020B0604020202020204" pitchFamily="34" charset="0"/>
              <a:buNone/>
              <a:defRPr/>
            </a:pPr>
            <a:endParaRPr lang="en-US" sz="2400" dirty="0">
              <a:latin typeface="Arrial"/>
            </a:endParaRPr>
          </a:p>
        </p:txBody>
      </p:sp>
      <p:pic>
        <p:nvPicPr>
          <p:cNvPr id="7" name="Picture 6"/>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096000" y="8382000"/>
            <a:ext cx="609600" cy="609600"/>
          </a:xfrm>
          <a:prstGeom prst="rect">
            <a:avLst/>
          </a:prstGeom>
        </p:spPr>
      </p:pic>
    </p:spTree>
    <p:custDataLst>
      <p:tags r:id="rId1"/>
    </p:custDataLst>
    <p:extLst>
      <p:ext uri="{BB962C8B-B14F-4D97-AF65-F5344CB8AC3E}">
        <p14:creationId xmlns:p14="http://schemas.microsoft.com/office/powerpoint/2010/main" val="1766671309"/>
      </p:ext>
    </p:extLst>
  </p:cSld>
  <p:clrMapOvr>
    <a:masterClrMapping/>
  </p:clrMapOvr>
  <mc:AlternateContent xmlns:mc="http://schemas.openxmlformats.org/markup-compatibility/2006" xmlns:p14="http://schemas.microsoft.com/office/powerpoint/2010/main">
    <mc:Choice Requires="p14">
      <p:transition spd="slow" p14:dur="1200" advTm="30524">
        <p14:prism/>
      </p:transition>
    </mc:Choice>
    <mc:Fallback xmlns="">
      <p:transition spd="slow" advTm="305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 calcmode="lin" valueType="num">
                                      <p:cBhvr additive="base">
                                        <p:cTn id="1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 calcmode="lin" valueType="num">
                                      <p:cBhvr additive="base">
                                        <p:cTn id="3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 calcmode="lin" valueType="num">
                                      <p:cBhvr additive="base">
                                        <p:cTn id="4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 calcmode="lin" valueType="num">
                                      <p:cBhvr additive="base">
                                        <p:cTn id="4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
                                            <p:txEl>
                                              <p:pRg st="5" end="5"/>
                                            </p:txEl>
                                          </p:spTgt>
                                        </p:tgtEl>
                                        <p:attrNameLst>
                                          <p:attrName>style.visibility</p:attrName>
                                        </p:attrNameLst>
                                      </p:cBhvr>
                                      <p:to>
                                        <p:strVal val="visible"/>
                                      </p:to>
                                    </p:set>
                                    <p:anim calcmode="lin" valueType="num">
                                      <p:cBhvr additive="base">
                                        <p:cTn id="5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anim calcmode="lin" valueType="num">
                                      <p:cBhvr additive="base">
                                        <p:cTn id="5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
                                            <p:txEl>
                                              <p:pRg st="7" end="7"/>
                                            </p:txEl>
                                          </p:spTgt>
                                        </p:tgtEl>
                                        <p:attrNameLst>
                                          <p:attrName>style.visibility</p:attrName>
                                        </p:attrNameLst>
                                      </p:cBhvr>
                                      <p:to>
                                        <p:strVal val="visible"/>
                                      </p:to>
                                    </p:set>
                                    <p:anim calcmode="lin" valueType="num">
                                      <p:cBhvr additive="base">
                                        <p:cTn id="6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
                                            <p:txEl>
                                              <p:pRg st="8" end="8"/>
                                            </p:txEl>
                                          </p:spTgt>
                                        </p:tgtEl>
                                        <p:attrNameLst>
                                          <p:attrName>style.visibility</p:attrName>
                                        </p:attrNameLst>
                                      </p:cBhvr>
                                      <p:to>
                                        <p:strVal val="visible"/>
                                      </p:to>
                                    </p:set>
                                    <p:anim calcmode="lin" valueType="num">
                                      <p:cBhvr additive="base">
                                        <p:cTn id="7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5">
                                            <p:txEl>
                                              <p:pRg st="9" end="9"/>
                                            </p:txEl>
                                          </p:spTgt>
                                        </p:tgtEl>
                                        <p:attrNameLst>
                                          <p:attrName>style.visibility</p:attrName>
                                        </p:attrNameLst>
                                      </p:cBhvr>
                                      <p:to>
                                        <p:strVal val="visible"/>
                                      </p:to>
                                    </p:set>
                                    <p:anim calcmode="lin" valueType="num">
                                      <p:cBhvr additive="base">
                                        <p:cTn id="7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5">
                                            <p:txEl>
                                              <p:pRg st="10" end="10"/>
                                            </p:txEl>
                                          </p:spTgt>
                                        </p:tgtEl>
                                        <p:attrNameLst>
                                          <p:attrName>style.visibility</p:attrName>
                                        </p:attrNameLst>
                                      </p:cBhvr>
                                      <p:to>
                                        <p:strVal val="visible"/>
                                      </p:to>
                                    </p:set>
                                    <p:anim calcmode="lin" valueType="num">
                                      <p:cBhvr additive="base">
                                        <p:cTn id="8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5">
                                            <p:txEl>
                                              <p:pRg st="11" end="11"/>
                                            </p:txEl>
                                          </p:spTgt>
                                        </p:tgtEl>
                                        <p:attrNameLst>
                                          <p:attrName>style.visibility</p:attrName>
                                        </p:attrNameLst>
                                      </p:cBhvr>
                                      <p:to>
                                        <p:strVal val="visible"/>
                                      </p:to>
                                    </p:set>
                                    <p:anim calcmode="lin" valueType="num">
                                      <p:cBhvr additive="base">
                                        <p:cTn id="89"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5">
                                            <p:txEl>
                                              <p:pRg st="12" end="12"/>
                                            </p:txEl>
                                          </p:spTgt>
                                        </p:tgtEl>
                                        <p:attrNameLst>
                                          <p:attrName>style.visibility</p:attrName>
                                        </p:attrNameLst>
                                      </p:cBhvr>
                                      <p:to>
                                        <p:strVal val="visible"/>
                                      </p:to>
                                    </p:set>
                                    <p:anim calcmode="lin" valueType="num">
                                      <p:cBhvr additive="base">
                                        <p:cTn id="95"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5">
                                            <p:txEl>
                                              <p:pRg st="14" end="14"/>
                                            </p:txEl>
                                          </p:spTgt>
                                        </p:tgtEl>
                                        <p:attrNameLst>
                                          <p:attrName>style.visibility</p:attrName>
                                        </p:attrNameLst>
                                      </p:cBhvr>
                                      <p:to>
                                        <p:strVal val="visible"/>
                                      </p:to>
                                    </p:set>
                                    <p:anim calcmode="lin" valueType="num">
                                      <p:cBhvr additive="base">
                                        <p:cTn id="101" dur="500" fill="hold"/>
                                        <p:tgtEl>
                                          <p:spTgt spid="5">
                                            <p:txEl>
                                              <p:pRg st="14" end="14"/>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5">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103" fill="hold" display="0">
                  <p:stCondLst>
                    <p:cond delay="indefinite"/>
                  </p:stCondLst>
                  <p:endCondLst>
                    <p:cond evt="onStopAudio" delay="0">
                      <p:tgtEl>
                        <p:sldTgt/>
                      </p:tgtEl>
                    </p:cond>
                  </p:endCondLst>
                </p:cTn>
                <p:tgtEl>
                  <p:spTgt spid="8"/>
                </p:tgtEl>
              </p:cMediaNode>
            </p:audio>
          </p:childTnLst>
        </p:cTn>
      </p:par>
    </p:tnLst>
    <p:bldLst>
      <p:bldP spid="2" grpId="0" animBg="1"/>
      <p:bldP spid="5"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40226" y="1200323"/>
            <a:ext cx="6057900" cy="588962"/>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Supplies Inventory</a:t>
            </a:r>
          </a:p>
        </p:txBody>
      </p:sp>
      <p:sp>
        <p:nvSpPr>
          <p:cNvPr id="5" name="Content Placeholder 4"/>
          <p:cNvSpPr txBox="1">
            <a:spLocks/>
          </p:cNvSpPr>
          <p:nvPr/>
        </p:nvSpPr>
        <p:spPr>
          <a:xfrm>
            <a:off x="411773" y="2000251"/>
            <a:ext cx="6057900" cy="2132181"/>
          </a:xfrm>
          <a:prstGeom prst="rect">
            <a:avLst/>
          </a:prstGeom>
          <a:solidFill>
            <a:schemeClr val="accent4">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50" rtl="0" eaLnBrk="1" fontAlgn="base" latinLnBrk="0" hangingPunct="1">
              <a:lnSpc>
                <a:spcPct val="90000"/>
              </a:lnSpc>
              <a:spcBef>
                <a:spcPts val="563"/>
              </a:spcBef>
              <a:spcAft>
                <a:spcPct val="0"/>
              </a:spcAft>
              <a:buClrTx/>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Deadline for applicable departments to submit the year end </a:t>
            </a:r>
            <a:r>
              <a:rPr kumimoji="0" lang="en-US" altLang="en-US" sz="2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Supplies Inventory</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the </a:t>
            </a:r>
          </a:p>
          <a:p>
            <a:pPr marL="0" marR="0" lvl="0" indent="0" algn="ctr" defTabSz="514350" rtl="0" eaLnBrk="1" fontAlgn="base" latinLnBrk="0" hangingPunct="1">
              <a:lnSpc>
                <a:spcPct val="90000"/>
              </a:lnSpc>
              <a:spcBef>
                <a:spcPts val="563"/>
              </a:spcBef>
              <a:spcAft>
                <a:spcPct val="0"/>
              </a:spcAft>
              <a:buClrTx/>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Auditor Controller’s Office:</a:t>
            </a:r>
          </a:p>
          <a:p>
            <a:pPr marL="0" marR="0" lvl="0" indent="0" algn="ctr" defTabSz="514350" rtl="0" eaLnBrk="1" fontAlgn="base" latinLnBrk="0" hangingPunct="1">
              <a:lnSpc>
                <a:spcPct val="90000"/>
              </a:lnSpc>
              <a:spcBef>
                <a:spcPts val="563"/>
              </a:spcBef>
              <a:spcAft>
                <a:spcPct val="0"/>
              </a:spcAft>
              <a:buClrTx/>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200" b="1"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Friday, July 2, 2021</a:t>
            </a:r>
          </a:p>
          <a:p>
            <a:pPr marL="0" marR="0" lvl="0" indent="0" algn="ctr" defTabSz="514350" rtl="0" eaLnBrk="1" fontAlgn="base" latinLnBrk="0" hangingPunct="1">
              <a:lnSpc>
                <a:spcPct val="90000"/>
              </a:lnSpc>
              <a:spcBef>
                <a:spcPts val="563"/>
              </a:spcBef>
              <a:spcAft>
                <a:spcPct val="0"/>
              </a:spcAft>
              <a:buClrTx/>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Supply Inventory should be sent to </a:t>
            </a:r>
          </a:p>
          <a:p>
            <a:pPr marL="0" marR="0" lvl="0" indent="0" algn="ctr" defTabSz="514350" rtl="0" eaLnBrk="1" fontAlgn="base" latinLnBrk="0" hangingPunct="1">
              <a:lnSpc>
                <a:spcPct val="90000"/>
              </a:lnSpc>
              <a:spcBef>
                <a:spcPts val="563"/>
              </a:spcBef>
              <a:spcAft>
                <a:spcPct val="0"/>
              </a:spcAft>
              <a:buClrTx/>
              <a:buSzTx/>
              <a:buFont typeface="Arial" panose="020B0604020202020204" pitchFamily="34" charset="0"/>
              <a:buNone/>
              <a:tabLst/>
              <a:defRPr/>
            </a:pPr>
            <a:r>
              <a:rPr kumimoji="0" lang="en-US" altLang="en-US" sz="2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Vanessa </a:t>
            </a:r>
            <a:r>
              <a:rPr kumimoji="0" lang="en-US" altLang="en-US" sz="2200"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Castañeda’s</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attention. </a:t>
            </a:r>
          </a:p>
          <a:p>
            <a:pPr marL="0" marR="0" lvl="0" indent="0" algn="ctr" defTabSz="514350" rtl="0" eaLnBrk="1" fontAlgn="base" latinLnBrk="0" hangingPunct="1">
              <a:lnSpc>
                <a:spcPct val="90000"/>
              </a:lnSpc>
              <a:spcBef>
                <a:spcPts val="563"/>
              </a:spcBef>
              <a:spcAft>
                <a:spcPct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514350" rtl="0" eaLnBrk="1" fontAlgn="base" latinLnBrk="0" hangingPunct="1">
              <a:lnSpc>
                <a:spcPct val="90000"/>
              </a:lnSpc>
              <a:spcBef>
                <a:spcPts val="563"/>
              </a:spcBef>
              <a:spcAft>
                <a:spcPct val="0"/>
              </a:spcAft>
              <a:buClrTx/>
              <a:buSzTx/>
              <a:buFont typeface="Arial" panose="020B0604020202020204" pitchFamily="34" charset="0"/>
              <a:buNone/>
              <a:tabLst/>
              <a:defRPr/>
            </a:pPr>
            <a:endParaRPr kumimoji="0" lang="en-US" altLang="en-US" sz="2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514350" rtl="0" eaLnBrk="1" fontAlgn="base" latinLnBrk="0" hangingPunct="1">
              <a:lnSpc>
                <a:spcPct val="90000"/>
              </a:lnSpc>
              <a:spcBef>
                <a:spcPts val="563"/>
              </a:spcBef>
              <a:spcAft>
                <a:spcPct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Content Placeholder 4"/>
          <p:cNvSpPr txBox="1">
            <a:spLocks/>
          </p:cNvSpPr>
          <p:nvPr/>
        </p:nvSpPr>
        <p:spPr>
          <a:xfrm>
            <a:off x="411774" y="4267199"/>
            <a:ext cx="6057900" cy="4800601"/>
          </a:xfrm>
          <a:prstGeom prst="rect">
            <a:avLst/>
          </a:prstGeom>
          <a:solidFill>
            <a:schemeClr val="accent4">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base" latinLnBrk="0" hangingPunct="1">
              <a:lnSpc>
                <a:spcPct val="90000"/>
              </a:lnSpc>
              <a:spcBef>
                <a:spcPts val="563"/>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514350" rtl="0" eaLnBrk="1" fontAlgn="base" latinLnBrk="0" hangingPunct="1">
              <a:lnSpc>
                <a:spcPct val="90000"/>
              </a:lnSpc>
              <a:spcBef>
                <a:spcPts val="563"/>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Applicable Departments Include:</a:t>
            </a: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Behavior Health</a:t>
            </a: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Facilities Management</a:t>
            </a: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Fleet Services (Garage)</a:t>
            </a: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Public Health</a:t>
            </a: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Probation</a:t>
            </a: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Public Works</a:t>
            </a: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Purchasing</a:t>
            </a: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Sheriff</a:t>
            </a:r>
            <a:endParaRPr kumimoji="0" lang="en-US" altLang="en-US" sz="262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564858">
            <a:off x="5407499" y="1102397"/>
            <a:ext cx="1403065" cy="54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46E71D0-2B74-4391-A069-D79AC9D31A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583232753"/>
      </p:ext>
    </p:extLst>
  </p:cSld>
  <p:clrMapOvr>
    <a:masterClrMapping/>
  </p:clrMapOvr>
  <mc:AlternateContent xmlns:mc="http://schemas.openxmlformats.org/markup-compatibility/2006" xmlns:p14="http://schemas.microsoft.com/office/powerpoint/2010/main">
    <mc:Choice Requires="p14">
      <p:transition spd="slow" p14:dur="1200" advTm="24885">
        <p14:prism dir="r"/>
      </p:transition>
    </mc:Choice>
    <mc:Fallback xmlns="">
      <p:transition spd="slow" advTm="248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40226" y="1200323"/>
            <a:ext cx="6057900" cy="588962"/>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Fixed Assets</a:t>
            </a:r>
          </a:p>
        </p:txBody>
      </p:sp>
      <p:sp>
        <p:nvSpPr>
          <p:cNvPr id="8" name="Content Placeholder 4"/>
          <p:cNvSpPr txBox="1">
            <a:spLocks/>
          </p:cNvSpPr>
          <p:nvPr/>
        </p:nvSpPr>
        <p:spPr>
          <a:xfrm>
            <a:off x="338138" y="2135413"/>
            <a:ext cx="6038850" cy="3884387"/>
          </a:xfrm>
          <a:prstGeom prst="rect">
            <a:avLst/>
          </a:prstGeom>
          <a:solidFill>
            <a:schemeClr val="accent4">
              <a:lumMod val="20000"/>
              <a:lumOff val="80000"/>
            </a:schemeClr>
          </a:solidFill>
        </p:spPr>
        <p:txBody>
          <a:bodyPr>
            <a:normAutofit fontScale="92500"/>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57175" marR="0" lvl="0" indent="-257175"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57175" marR="0" lvl="0" indent="-257175"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Deadline for Statement of General Fixed Assets FY 20-21</a:t>
            </a:r>
          </a:p>
          <a:p>
            <a:pPr marL="0" marR="0" lvl="0" indent="0" algn="l" defTabSz="514350" rtl="0" eaLnBrk="1" fontAlgn="base" latinLnBrk="0" hangingPunct="1">
              <a:lnSpc>
                <a:spcPct val="90000"/>
              </a:lnSpc>
              <a:spcBef>
                <a:spcPts val="563"/>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57175" marR="0" lvl="0" indent="-257175"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PTR Form (Property Transfer Request)</a:t>
            </a:r>
          </a:p>
          <a:p>
            <a:pPr marL="0" marR="0" lvl="0" indent="0" algn="l" defTabSz="514350" rtl="0" eaLnBrk="1" fontAlgn="base" latinLnBrk="0" hangingPunct="1">
              <a:lnSpc>
                <a:spcPct val="90000"/>
              </a:lnSpc>
              <a:spcBef>
                <a:spcPts val="563"/>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57175" marR="0" lvl="0" indent="-257175"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Fixed Asset object codes</a:t>
            </a:r>
          </a:p>
          <a:p>
            <a:pPr marL="0" marR="0" lvl="0" indent="0" algn="l" defTabSz="514350" rtl="0" eaLnBrk="1" fontAlgn="base" latinLnBrk="0" hangingPunct="1">
              <a:lnSpc>
                <a:spcPct val="90000"/>
              </a:lnSpc>
              <a:spcBef>
                <a:spcPts val="563"/>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514350" rtl="0" eaLnBrk="1" fontAlgn="base" latinLnBrk="0" hangingPunct="1">
              <a:lnSpc>
                <a:spcPct val="90000"/>
              </a:lnSpc>
              <a:spcBef>
                <a:spcPts val="563"/>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514350" rtl="0" eaLnBrk="1" fontAlgn="base" latinLnBrk="0" hangingPunct="1">
              <a:lnSpc>
                <a:spcPct val="90000"/>
              </a:lnSpc>
              <a:spcBef>
                <a:spcPts val="563"/>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4A87D48C-E962-4324-8943-578E6ABB60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638336823"/>
      </p:ext>
    </p:extLst>
  </p:cSld>
  <p:clrMapOvr>
    <a:masterClrMapping/>
  </p:clrMapOvr>
  <mc:AlternateContent xmlns:mc="http://schemas.openxmlformats.org/markup-compatibility/2006" xmlns:p14="http://schemas.microsoft.com/office/powerpoint/2010/main">
    <mc:Choice Requires="p14">
      <p:transition spd="slow" p14:dur="1200" advTm="16125">
        <p14:prism dir="d"/>
      </p:transition>
    </mc:Choice>
    <mc:Fallback xmlns="">
      <p:transition spd="slow" advTm="161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40226" y="1200323"/>
            <a:ext cx="6057900" cy="588962"/>
          </a:xfrm>
          <a:prstGeom prst="rect">
            <a:avLst/>
          </a:prstGeom>
          <a:solidFill>
            <a:schemeClr val="accent4">
              <a:lumMod val="20000"/>
              <a:lumOff val="80000"/>
            </a:schemeClr>
          </a:solidFill>
        </p:spPr>
        <p:txBody>
          <a:bodyPr anchor="ctr">
            <a:normAutofit fontScale="775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Statement of General Fixed Assets</a:t>
            </a:r>
          </a:p>
        </p:txBody>
      </p:sp>
      <p:sp>
        <p:nvSpPr>
          <p:cNvPr id="8" name="Content Placeholder 4"/>
          <p:cNvSpPr txBox="1">
            <a:spLocks/>
          </p:cNvSpPr>
          <p:nvPr/>
        </p:nvSpPr>
        <p:spPr>
          <a:xfrm>
            <a:off x="338138" y="2135413"/>
            <a:ext cx="6038850" cy="4265387"/>
          </a:xfrm>
          <a:prstGeom prst="rect">
            <a:avLst/>
          </a:prstGeom>
          <a:solidFill>
            <a:schemeClr val="accent4">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57175" marR="0" lvl="0" indent="-257175"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endPar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Statement of General Fixed Assets will be sent out to Departments no later than June 21, 2021</a:t>
            </a:r>
          </a:p>
          <a:p>
            <a:pPr marL="0" marR="0" lvl="0" indent="0" algn="l" defTabSz="514350" rtl="0" eaLnBrk="1" fontAlgn="base" latinLnBrk="0" hangingPunct="1">
              <a:lnSpc>
                <a:spcPct val="90000"/>
              </a:lnSpc>
              <a:spcBef>
                <a:spcPts val="563"/>
              </a:spcBef>
              <a:spcAft>
                <a:spcPct val="0"/>
              </a:spcAft>
              <a:buClrTx/>
              <a:buSzTx/>
              <a:buFont typeface="Arial" panose="020B0604020202020204" pitchFamily="34" charset="0"/>
              <a:buNone/>
              <a:tabLst/>
              <a:defRPr/>
            </a:pPr>
            <a:endPar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Deadline for Fixed Asset Inventory Certificate is July 9, 2021</a:t>
            </a:r>
          </a:p>
          <a:p>
            <a:pPr marL="0" marR="0" lvl="0" indent="0" algn="ctr" defTabSz="514350" rtl="0" eaLnBrk="1" fontAlgn="base" latinLnBrk="0" hangingPunct="1">
              <a:lnSpc>
                <a:spcPct val="90000"/>
              </a:lnSpc>
              <a:spcBef>
                <a:spcPts val="563"/>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514350" rtl="0" eaLnBrk="1" fontAlgn="base" latinLnBrk="0" hangingPunct="1">
              <a:lnSpc>
                <a:spcPct val="90000"/>
              </a:lnSpc>
              <a:spcBef>
                <a:spcPts val="563"/>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ontent Placeholder 4"/>
          <p:cNvSpPr txBox="1">
            <a:spLocks/>
          </p:cNvSpPr>
          <p:nvPr/>
        </p:nvSpPr>
        <p:spPr>
          <a:xfrm>
            <a:off x="345089" y="6858000"/>
            <a:ext cx="6057900" cy="957262"/>
          </a:xfrm>
          <a:prstGeom prst="rect">
            <a:avLst/>
          </a:prstGeom>
          <a:solidFill>
            <a:schemeClr val="accent4">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50" rtl="0" eaLnBrk="1" fontAlgn="base" latinLnBrk="0" hangingPunct="1">
              <a:lnSpc>
                <a:spcPct val="90000"/>
              </a:lnSpc>
              <a:spcBef>
                <a:spcPts val="563"/>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Fixed Asset Inventory Certificate along with any backup should be submitted to </a:t>
            </a:r>
            <a:r>
              <a:rPr kumimoji="0" lang="en-US" alt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Melissa Caloca</a:t>
            </a:r>
          </a:p>
          <a:p>
            <a:pPr marL="0" marR="0" lvl="0" indent="0" algn="ctr" defTabSz="514350" rtl="0" eaLnBrk="1" fontAlgn="base" latinLnBrk="0" hangingPunct="1">
              <a:lnSpc>
                <a:spcPct val="90000"/>
              </a:lnSpc>
              <a:spcBef>
                <a:spcPts val="563"/>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a:t>
            </a:r>
            <a:r>
              <a:rPr kumimoji="0" lang="en-US" altLang="en-US" sz="1800" b="1"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July 9, 2021</a:t>
            </a:r>
            <a:r>
              <a:rPr kumimoji="0" lang="en-US" alt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 name="Audio 1">
            <a:hlinkClick r:id="" action="ppaction://media"/>
            <a:extLst>
              <a:ext uri="{FF2B5EF4-FFF2-40B4-BE49-F238E27FC236}">
                <a16:creationId xmlns:a16="http://schemas.microsoft.com/office/drawing/2014/main" id="{302275CA-0969-49BA-A82E-1E691B30D4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1907292897"/>
      </p:ext>
    </p:extLst>
  </p:cSld>
  <p:clrMapOvr>
    <a:masterClrMapping/>
  </p:clrMapOvr>
  <mc:AlternateContent xmlns:mc="http://schemas.openxmlformats.org/markup-compatibility/2006" xmlns:p14="http://schemas.microsoft.com/office/powerpoint/2010/main">
    <mc:Choice Requires="p14">
      <p:transition spd="slow" p14:dur="1200" advTm="24977">
        <p14:prism/>
      </p:transition>
    </mc:Choice>
    <mc:Fallback xmlns="">
      <p:transition spd="slow" advTm="249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40226" y="1200323"/>
            <a:ext cx="6057900" cy="588962"/>
          </a:xfrm>
          <a:prstGeom prst="rect">
            <a:avLst/>
          </a:prstGeom>
          <a:solidFill>
            <a:schemeClr val="accent4">
              <a:lumMod val="20000"/>
              <a:lumOff val="80000"/>
            </a:schemeClr>
          </a:solidFill>
        </p:spPr>
        <p:txBody>
          <a:bodyPr anchor="ctr">
            <a:normAutofit fontScale="775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Statement of General Fixed Assets</a:t>
            </a:r>
          </a:p>
        </p:txBody>
      </p:sp>
      <p:pic>
        <p:nvPicPr>
          <p:cNvPr id="5" name="Picture 4"/>
          <p:cNvPicPr>
            <a:picLocks noChangeAspect="1"/>
          </p:cNvPicPr>
          <p:nvPr/>
        </p:nvPicPr>
        <p:blipFill>
          <a:blip r:embed="rId7"/>
          <a:stretch>
            <a:fillRect/>
          </a:stretch>
        </p:blipFill>
        <p:spPr>
          <a:xfrm>
            <a:off x="228600" y="2102011"/>
            <a:ext cx="6393180" cy="4812344"/>
          </a:xfrm>
          <a:prstGeom prst="rect">
            <a:avLst/>
          </a:prstGeom>
        </p:spPr>
      </p:pic>
      <p:pic>
        <p:nvPicPr>
          <p:cNvPr id="2" name="Audio 1">
            <a:hlinkClick r:id="" action="ppaction://media"/>
            <a:extLst>
              <a:ext uri="{FF2B5EF4-FFF2-40B4-BE49-F238E27FC236}">
                <a16:creationId xmlns:a16="http://schemas.microsoft.com/office/drawing/2014/main" id="{43128D52-453D-4EF0-BC66-2C6866B336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3940655029"/>
      </p:ext>
    </p:extLst>
  </p:cSld>
  <p:clrMapOvr>
    <a:masterClrMapping/>
  </p:clrMapOvr>
  <mc:AlternateContent xmlns:mc="http://schemas.openxmlformats.org/markup-compatibility/2006" xmlns:p14="http://schemas.microsoft.com/office/powerpoint/2010/main">
    <mc:Choice Requires="p14">
      <p:transition spd="slow" p14:dur="1200" advTm="31280">
        <p14:prism dir="u"/>
      </p:transition>
    </mc:Choice>
    <mc:Fallback xmlns="">
      <p:transition spd="slow" advTm="312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40226" y="1200323"/>
            <a:ext cx="6057900" cy="588962"/>
          </a:xfrm>
          <a:prstGeom prst="rect">
            <a:avLst/>
          </a:prstGeom>
          <a:solidFill>
            <a:schemeClr val="accent4">
              <a:lumMod val="20000"/>
              <a:lumOff val="80000"/>
            </a:schemeClr>
          </a:solidFill>
        </p:spPr>
        <p:txBody>
          <a:bodyPr anchor="ctr">
            <a:normAutofit fontScale="775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Statement of General Fixed Assets</a:t>
            </a: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170" y="1905000"/>
            <a:ext cx="5345597" cy="6970885"/>
          </a:xfrm>
          <a:prstGeom prst="rect">
            <a:avLst/>
          </a:prstGeom>
        </p:spPr>
      </p:pic>
      <p:pic>
        <p:nvPicPr>
          <p:cNvPr id="2" name="Audio 1">
            <a:hlinkClick r:id="" action="ppaction://media"/>
            <a:extLst>
              <a:ext uri="{FF2B5EF4-FFF2-40B4-BE49-F238E27FC236}">
                <a16:creationId xmlns:a16="http://schemas.microsoft.com/office/drawing/2014/main" id="{7984173B-33AE-4008-9265-62903BBBC7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854897976"/>
      </p:ext>
    </p:extLst>
  </p:cSld>
  <p:clrMapOvr>
    <a:masterClrMapping/>
  </p:clrMapOvr>
  <mc:AlternateContent xmlns:mc="http://schemas.openxmlformats.org/markup-compatibility/2006" xmlns:p14="http://schemas.microsoft.com/office/powerpoint/2010/main">
    <mc:Choice Requires="p14">
      <p:transition spd="slow" p14:dur="1200" advTm="76730">
        <p14:prism dir="r"/>
      </p:transition>
    </mc:Choice>
    <mc:Fallback xmlns="">
      <p:transition spd="slow" advTm="767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94186" y="1668098"/>
            <a:ext cx="6057900" cy="588962"/>
          </a:xfrm>
          <a:prstGeom prst="rect">
            <a:avLst/>
          </a:prstGeom>
          <a:solidFill>
            <a:schemeClr val="accent4">
              <a:lumMod val="20000"/>
              <a:lumOff val="80000"/>
            </a:schemeClr>
          </a:solidFill>
        </p:spPr>
        <p:txBody>
          <a:bodyPr anchor="ctr">
            <a:normAutofit fontScale="775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Statement of General Fixed Assets</a:t>
            </a:r>
          </a:p>
        </p:txBody>
      </p:sp>
      <p:pic>
        <p:nvPicPr>
          <p:cNvPr id="5" name="Picture 4">
            <a:extLst>
              <a:ext uri="{FF2B5EF4-FFF2-40B4-BE49-F238E27FC236}">
                <a16:creationId xmlns:a16="http://schemas.microsoft.com/office/drawing/2014/main" id="{A78FC103-98E3-40F8-86FF-B34570B5A9EB}"/>
              </a:ext>
            </a:extLst>
          </p:cNvPr>
          <p:cNvPicPr/>
          <p:nvPr/>
        </p:nvPicPr>
        <p:blipFill rotWithShape="1">
          <a:blip r:embed="rId7"/>
          <a:srcRect l="5705" t="9065" r="5347" b="12936"/>
          <a:stretch/>
        </p:blipFill>
        <p:spPr bwMode="auto">
          <a:xfrm>
            <a:off x="394185" y="3048000"/>
            <a:ext cx="6057901" cy="4538663"/>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7B2714AD-5392-401E-86F5-879777A44D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537025103"/>
      </p:ext>
    </p:extLst>
  </p:cSld>
  <p:clrMapOvr>
    <a:masterClrMapping/>
  </p:clrMapOvr>
  <mc:AlternateContent xmlns:mc="http://schemas.openxmlformats.org/markup-compatibility/2006" xmlns:p14="http://schemas.microsoft.com/office/powerpoint/2010/main">
    <mc:Choice Requires="p14">
      <p:transition spd="slow" p14:dur="1200" advTm="30381">
        <p14:prism dir="r"/>
      </p:transition>
    </mc:Choice>
    <mc:Fallback xmlns="">
      <p:transition spd="slow" advTm="303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28613" y="973138"/>
            <a:ext cx="6057900" cy="588962"/>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PTR Form</a:t>
            </a:r>
          </a:p>
        </p:txBody>
      </p:sp>
      <p:sp>
        <p:nvSpPr>
          <p:cNvPr id="9" name="Content Placeholder 4"/>
          <p:cNvSpPr txBox="1">
            <a:spLocks/>
          </p:cNvSpPr>
          <p:nvPr/>
        </p:nvSpPr>
        <p:spPr>
          <a:xfrm>
            <a:off x="358250" y="7162800"/>
            <a:ext cx="6047135" cy="1524000"/>
          </a:xfrm>
          <a:prstGeom prst="rect">
            <a:avLst/>
          </a:prstGeom>
          <a:solidFill>
            <a:schemeClr val="accent4">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altLang="en-US"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form is one sheet only, no carbon copies</a:t>
            </a:r>
          </a:p>
          <a:p>
            <a:pPr marL="0" marR="0" lvl="0" indent="0" algn="l" defTabSz="514350" rtl="0" eaLnBrk="1" fontAlgn="base" latinLnBrk="0" hangingPunct="1">
              <a:lnSpc>
                <a:spcPct val="90000"/>
              </a:lnSpc>
              <a:spcBef>
                <a:spcPts val="563"/>
              </a:spcBef>
              <a:spcAft>
                <a:spcPct val="0"/>
              </a:spcAft>
              <a:buClrTx/>
              <a:buSzTx/>
              <a:buFont typeface="Arial" panose="020B0604020202020204" pitchFamily="34" charset="0"/>
              <a:buNone/>
              <a:tabLst/>
              <a:defRPr/>
            </a:pPr>
            <a:endParaRPr kumimoji="0" lang="en-US" alt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altLang="en-US"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Available in Excel and Adobe</a:t>
            </a:r>
          </a:p>
        </p:txBody>
      </p:sp>
      <p:pic>
        <p:nvPicPr>
          <p:cNvPr id="7" name="Picture 6"/>
          <p:cNvPicPr>
            <a:picLocks noChangeAspect="1"/>
          </p:cNvPicPr>
          <p:nvPr/>
        </p:nvPicPr>
        <p:blipFill>
          <a:blip r:embed="rId7"/>
          <a:stretch>
            <a:fillRect/>
          </a:stretch>
        </p:blipFill>
        <p:spPr>
          <a:xfrm>
            <a:off x="309740" y="1673630"/>
            <a:ext cx="6095645" cy="5181599"/>
          </a:xfrm>
          <a:prstGeom prst="rect">
            <a:avLst/>
          </a:prstGeom>
        </p:spPr>
      </p:pic>
      <p:pic>
        <p:nvPicPr>
          <p:cNvPr id="3" name="Audio 2">
            <a:hlinkClick r:id="" action="ppaction://media"/>
            <a:extLst>
              <a:ext uri="{FF2B5EF4-FFF2-40B4-BE49-F238E27FC236}">
                <a16:creationId xmlns:a16="http://schemas.microsoft.com/office/drawing/2014/main" id="{21EA3449-5363-4D21-BBC3-FD7E1F01BD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3547511814"/>
      </p:ext>
    </p:extLst>
  </p:cSld>
  <p:clrMapOvr>
    <a:masterClrMapping/>
  </p:clrMapOvr>
  <mc:AlternateContent xmlns:mc="http://schemas.openxmlformats.org/markup-compatibility/2006" xmlns:p14="http://schemas.microsoft.com/office/powerpoint/2010/main">
    <mc:Choice Requires="p14">
      <p:transition spd="slow" p14:dur="1200" advTm="18670">
        <p14:prism dir="d"/>
      </p:transition>
    </mc:Choice>
    <mc:Fallback xmlns="">
      <p:transition spd="slow" advTm="186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28613" y="973138"/>
            <a:ext cx="6057900" cy="588962"/>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prstClr val="black"/>
                </a:solidFill>
                <a:effectLst/>
                <a:uLnTx/>
                <a:uFillTx/>
                <a:latin typeface="Arial Black" panose="020B0A04020102020204" pitchFamily="34" charset="0"/>
                <a:ea typeface="+mj-ea"/>
                <a:cs typeface="+mj-cs"/>
              </a:rPr>
              <a:t>PTR </a:t>
            </a:r>
            <a:r>
              <a:rPr kumimoji="0" lang="en-US" sz="3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Form</a:t>
            </a:r>
          </a:p>
        </p:txBody>
      </p:sp>
      <p:sp>
        <p:nvSpPr>
          <p:cNvPr id="9" name="Content Placeholder 4"/>
          <p:cNvSpPr txBox="1">
            <a:spLocks/>
          </p:cNvSpPr>
          <p:nvPr/>
        </p:nvSpPr>
        <p:spPr>
          <a:xfrm>
            <a:off x="368605" y="6324600"/>
            <a:ext cx="6047135" cy="2667000"/>
          </a:xfrm>
          <a:prstGeom prst="rect">
            <a:avLst/>
          </a:prstGeom>
          <a:solidFill>
            <a:schemeClr val="accent4">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14313" marR="0" lvl="0" indent="-214313"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Once the Auditors Office has received the original, copies will be distributed by the Auditors Office to the corresponding departments.</a:t>
            </a:r>
          </a:p>
          <a:p>
            <a:pPr marL="128588" marR="0" lvl="0" indent="-128588"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14313" marR="0" lvl="0" indent="-214313"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Reminder: Each department has to contact Facilities when transferring assets to Surplus.</a:t>
            </a:r>
          </a:p>
        </p:txBody>
      </p:sp>
      <p:pic>
        <p:nvPicPr>
          <p:cNvPr id="7" name="Picture 6"/>
          <p:cNvPicPr>
            <a:picLocks noChangeAspect="1"/>
          </p:cNvPicPr>
          <p:nvPr/>
        </p:nvPicPr>
        <p:blipFill>
          <a:blip r:embed="rId7"/>
          <a:stretch>
            <a:fillRect/>
          </a:stretch>
        </p:blipFill>
        <p:spPr>
          <a:xfrm>
            <a:off x="90946" y="1658079"/>
            <a:ext cx="6629400" cy="4542178"/>
          </a:xfrm>
          <a:prstGeom prst="rect">
            <a:avLst/>
          </a:prstGeom>
        </p:spPr>
      </p:pic>
      <p:pic>
        <p:nvPicPr>
          <p:cNvPr id="3" name="Audio 2">
            <a:hlinkClick r:id="" action="ppaction://media"/>
            <a:extLst>
              <a:ext uri="{FF2B5EF4-FFF2-40B4-BE49-F238E27FC236}">
                <a16:creationId xmlns:a16="http://schemas.microsoft.com/office/drawing/2014/main" id="{AF122057-1180-4DBD-9EC5-A2442C97F3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265489461"/>
      </p:ext>
    </p:extLst>
  </p:cSld>
  <p:clrMapOvr>
    <a:masterClrMapping/>
  </p:clrMapOvr>
  <mc:AlternateContent xmlns:mc="http://schemas.openxmlformats.org/markup-compatibility/2006" xmlns:p14="http://schemas.microsoft.com/office/powerpoint/2010/main">
    <mc:Choice Requires="p14">
      <p:transition spd="slow" p14:dur="1200" advTm="70260">
        <p14:prism/>
      </p:transition>
    </mc:Choice>
    <mc:Fallback xmlns="">
      <p:transition spd="slow" advTm="702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31548" y="1027476"/>
            <a:ext cx="6078777" cy="1106123"/>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Cheat Sheet on Object Codes for Fixed Assets</a:t>
            </a:r>
          </a:p>
        </p:txBody>
      </p:sp>
      <p:pic>
        <p:nvPicPr>
          <p:cNvPr id="7" name="Picture 6"/>
          <p:cNvPicPr>
            <a:picLocks noChangeAspect="1"/>
          </p:cNvPicPr>
          <p:nvPr/>
        </p:nvPicPr>
        <p:blipFill>
          <a:blip r:embed="rId7"/>
          <a:stretch>
            <a:fillRect/>
          </a:stretch>
        </p:blipFill>
        <p:spPr>
          <a:xfrm>
            <a:off x="372047" y="2590800"/>
            <a:ext cx="6022620" cy="4114800"/>
          </a:xfrm>
          <a:prstGeom prst="rect">
            <a:avLst/>
          </a:prstGeom>
        </p:spPr>
      </p:pic>
      <p:pic>
        <p:nvPicPr>
          <p:cNvPr id="2" name="Audio 1">
            <a:hlinkClick r:id="" action="ppaction://media"/>
            <a:extLst>
              <a:ext uri="{FF2B5EF4-FFF2-40B4-BE49-F238E27FC236}">
                <a16:creationId xmlns:a16="http://schemas.microsoft.com/office/drawing/2014/main" id="{521FC97A-7BC8-4669-BB2F-47A09A28CE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619808058"/>
      </p:ext>
    </p:extLst>
  </p:cSld>
  <p:clrMapOvr>
    <a:masterClrMapping/>
  </p:clrMapOvr>
  <mc:AlternateContent xmlns:mc="http://schemas.openxmlformats.org/markup-compatibility/2006" xmlns:p14="http://schemas.microsoft.com/office/powerpoint/2010/main">
    <mc:Choice Requires="p14">
      <p:transition spd="slow" p14:dur="1200" advTm="37091">
        <p14:prism dir="u"/>
      </p:transition>
    </mc:Choice>
    <mc:Fallback xmlns="">
      <p:transition spd="slow" advTm="370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28613" y="1049338"/>
            <a:ext cx="6057900" cy="1008062"/>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Cheat Sheet on Object Codes for Fixed Assets</a:t>
            </a:r>
          </a:p>
        </p:txBody>
      </p:sp>
      <p:sp>
        <p:nvSpPr>
          <p:cNvPr id="9" name="Content Placeholder 4"/>
          <p:cNvSpPr txBox="1">
            <a:spLocks/>
          </p:cNvSpPr>
          <p:nvPr/>
        </p:nvSpPr>
        <p:spPr>
          <a:xfrm>
            <a:off x="339378" y="2286000"/>
            <a:ext cx="6047135" cy="5334000"/>
          </a:xfrm>
          <a:prstGeom prst="rect">
            <a:avLst/>
          </a:prstGeom>
          <a:solidFill>
            <a:schemeClr val="accent4">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14313" marR="0" lvl="0" indent="-214313"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14313" marR="0" lvl="0" indent="-214313"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Equipment (549000) – greater than $7,500.</a:t>
            </a:r>
          </a:p>
          <a:p>
            <a:pPr marL="0" marR="0" lvl="0" indent="0" algn="l" defTabSz="514350" rtl="0" eaLnBrk="1" fontAlgn="base" latinLnBrk="0" hangingPunct="1">
              <a:lnSpc>
                <a:spcPct val="90000"/>
              </a:lnSpc>
              <a:spcBef>
                <a:spcPts val="563"/>
              </a:spcBef>
              <a:spcAft>
                <a:spcPct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14313" marR="0" lvl="0" indent="-214313"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Weapons (549015) – must be capitalized regardless of amount. </a:t>
            </a:r>
          </a:p>
          <a:p>
            <a:pPr marL="0" marR="0" lvl="0" indent="0" algn="l" defTabSz="514350" rtl="0" eaLnBrk="1" fontAlgn="base" latinLnBrk="0" hangingPunct="1">
              <a:lnSpc>
                <a:spcPct val="90000"/>
              </a:lnSpc>
              <a:spcBef>
                <a:spcPts val="563"/>
              </a:spcBef>
              <a:spcAft>
                <a:spcPct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14313" marR="0" lvl="0" indent="-214313"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Equipment less than $7,500 but must work together to function - $50,000.</a:t>
            </a:r>
          </a:p>
          <a:p>
            <a:pPr marL="214313" marR="0" lvl="0" indent="-214313"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14313" marR="0" lvl="0" indent="-214313"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Additions or betterments to existing buildings (550000) - $50,000 min. </a:t>
            </a:r>
          </a:p>
          <a:p>
            <a:pPr marL="0" marR="0" lvl="0" indent="0" algn="l" defTabSz="514350" rtl="0" eaLnBrk="1" fontAlgn="base" latinLnBrk="0" hangingPunct="1">
              <a:lnSpc>
                <a:spcPct val="90000"/>
              </a:lnSpc>
              <a:spcBef>
                <a:spcPts val="563"/>
              </a:spcBef>
              <a:spcAft>
                <a:spcPct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14313" marR="0" lvl="0" indent="-214313" algn="l" defTabSz="514350" rtl="0" eaLnBrk="1" fontAlgn="base" latinLnBrk="0" hangingPunct="1">
              <a:lnSpc>
                <a:spcPct val="90000"/>
              </a:lnSpc>
              <a:spcBef>
                <a:spcPts val="563"/>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Computer software (549010) - $25,000 min.</a:t>
            </a:r>
          </a:p>
          <a:p>
            <a:pPr marL="0" marR="0" lvl="0" indent="0" algn="l" defTabSz="514350" rtl="0" eaLnBrk="1" fontAlgn="base" latinLnBrk="0" hangingPunct="1">
              <a:lnSpc>
                <a:spcPct val="90000"/>
              </a:lnSpc>
              <a:spcBef>
                <a:spcPts val="563"/>
              </a:spcBef>
              <a:spcAft>
                <a:spcPct val="0"/>
              </a:spcAft>
              <a:buClrTx/>
              <a:buSzTx/>
              <a:buFont typeface="Arial" panose="020B0604020202020204" pitchFamily="34" charset="0"/>
              <a:buNone/>
              <a:tabLst/>
              <a:defRPr/>
            </a:pP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FD8A5BE1-88F9-4720-B6C8-884BCEA970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3223916491"/>
      </p:ext>
    </p:extLst>
  </p:cSld>
  <p:clrMapOvr>
    <a:masterClrMapping/>
  </p:clrMapOvr>
  <mc:AlternateContent xmlns:mc="http://schemas.openxmlformats.org/markup-compatibility/2006" xmlns:p14="http://schemas.microsoft.com/office/powerpoint/2010/main">
    <mc:Choice Requires="p14">
      <p:transition spd="slow" p14:dur="1200" advTm="74047">
        <p14:prism dir="r"/>
      </p:transition>
    </mc:Choice>
    <mc:Fallback xmlns="">
      <p:transition spd="slow" advTm="740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1157288"/>
            <a:ext cx="6057900" cy="1004887"/>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Deposits</a:t>
            </a:r>
          </a:p>
        </p:txBody>
      </p:sp>
      <p:sp>
        <p:nvSpPr>
          <p:cNvPr id="7" name="Content Placeholder 4"/>
          <p:cNvSpPr txBox="1">
            <a:spLocks/>
          </p:cNvSpPr>
          <p:nvPr/>
        </p:nvSpPr>
        <p:spPr>
          <a:xfrm>
            <a:off x="420688" y="2614613"/>
            <a:ext cx="6037262" cy="5800725"/>
          </a:xfrm>
          <a:prstGeom prst="rect">
            <a:avLst/>
          </a:prstGeom>
          <a:solidFill>
            <a:schemeClr val="accent4">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r>
              <a:rPr lang="en-US" altLang="en-US" sz="2400" dirty="0">
                <a:latin typeface="Arial" panose="020B0604020202020204" pitchFamily="34" charset="0"/>
                <a:cs typeface="Arial" panose="020B0604020202020204" pitchFamily="34" charset="0"/>
              </a:rPr>
              <a:t>Deadline for</a:t>
            </a:r>
            <a:r>
              <a:rPr lang="en-US" altLang="en-US" sz="2400" b="1" dirty="0">
                <a:latin typeface="Arial" panose="020B0604020202020204" pitchFamily="34" charset="0"/>
                <a:cs typeface="Arial" panose="020B0604020202020204" pitchFamily="34" charset="0"/>
              </a:rPr>
              <a:t> ALL </a:t>
            </a:r>
            <a:r>
              <a:rPr lang="en-US" altLang="en-US" sz="2400" dirty="0">
                <a:latin typeface="Arial" panose="020B0604020202020204" pitchFamily="34" charset="0"/>
                <a:cs typeface="Arial" panose="020B0604020202020204" pitchFamily="34" charset="0"/>
              </a:rPr>
              <a:t>departments to turn in deposits to the County Treasurer:</a:t>
            </a:r>
          </a:p>
          <a:p>
            <a:pPr marL="0" indent="0">
              <a:buFont typeface="Arial" panose="020B0604020202020204" pitchFamily="34" charset="0"/>
              <a:buNone/>
              <a:defRPr/>
            </a:pPr>
            <a:endParaRPr lang="en-US" altLang="en-US" sz="2400" b="1" dirty="0">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altLang="en-US" sz="2400" b="1" dirty="0">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altLang="en-US" sz="2400" b="1"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r>
              <a:rPr lang="en-US" altLang="en-US" sz="2400" b="1" i="1" dirty="0" smtClean="0">
                <a:latin typeface="Arial" panose="020B0604020202020204" pitchFamily="34" charset="0"/>
                <a:cs typeface="Arial" panose="020B0604020202020204" pitchFamily="34" charset="0"/>
              </a:rPr>
              <a:t>Wednesday, </a:t>
            </a:r>
            <a:r>
              <a:rPr lang="en-US" altLang="en-US" sz="2400" b="1" i="1" dirty="0">
                <a:latin typeface="Arial" panose="020B0604020202020204" pitchFamily="34" charset="0"/>
                <a:cs typeface="Arial" panose="020B0604020202020204" pitchFamily="34" charset="0"/>
              </a:rPr>
              <a:t>June 30, </a:t>
            </a:r>
            <a:r>
              <a:rPr lang="en-US" altLang="en-US" sz="2400" b="1" i="1" dirty="0" smtClean="0">
                <a:latin typeface="Arial" panose="020B0604020202020204" pitchFamily="34" charset="0"/>
                <a:cs typeface="Arial" panose="020B0604020202020204" pitchFamily="34" charset="0"/>
              </a:rPr>
              <a:t>2021 </a:t>
            </a:r>
            <a:r>
              <a:rPr lang="en-US" altLang="en-US" sz="2400" b="1" i="1" dirty="0">
                <a:latin typeface="Arial" panose="020B0604020202020204" pitchFamily="34" charset="0"/>
                <a:cs typeface="Arial" panose="020B0604020202020204" pitchFamily="34" charset="0"/>
              </a:rPr>
              <a:t>@ 12 noon</a:t>
            </a:r>
          </a:p>
          <a:p>
            <a:pPr marL="0" indent="0">
              <a:buFont typeface="Arial" panose="020B0604020202020204" pitchFamily="34" charset="0"/>
              <a:buNone/>
              <a:defRPr/>
            </a:pPr>
            <a:endParaRPr lang="en-US" altLang="en-US" sz="2400" b="1" dirty="0">
              <a:latin typeface="Arial" panose="020B0604020202020204" pitchFamily="34" charset="0"/>
              <a:cs typeface="Arial" panose="020B0604020202020204" pitchFamily="34" charset="0"/>
            </a:endParaRPr>
          </a:p>
        </p:txBody>
      </p:sp>
      <p:pic>
        <p:nvPicPr>
          <p:cNvPr id="4104"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564858">
            <a:off x="4729163" y="1273175"/>
            <a:ext cx="1828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9720">
        <p14:prism dir="u"/>
      </p:transition>
    </mc:Choice>
    <mc:Fallback xmlns="">
      <p:transition spd="slow" advTm="97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328613" y="2887663"/>
            <a:ext cx="6057900" cy="1004887"/>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Journal Entry</a:t>
            </a:r>
          </a:p>
          <a:p>
            <a:pPr algn="ctr" fontAlgn="auto">
              <a:spcAft>
                <a:spcPts val="0"/>
              </a:spcAft>
              <a:defRPr/>
            </a:pPr>
            <a:r>
              <a:rPr lang="en-US" sz="3000" b="1" dirty="0">
                <a:latin typeface="Arial Black" panose="020B0A04020102020204" pitchFamily="34" charset="0"/>
              </a:rPr>
              <a:t>Transfers</a:t>
            </a:r>
          </a:p>
        </p:txBody>
      </p:sp>
      <p:sp>
        <p:nvSpPr>
          <p:cNvPr id="8" name="Content Placeholder 4"/>
          <p:cNvSpPr txBox="1">
            <a:spLocks/>
          </p:cNvSpPr>
          <p:nvPr/>
        </p:nvSpPr>
        <p:spPr>
          <a:xfrm>
            <a:off x="338138" y="4449763"/>
            <a:ext cx="6038850" cy="1614487"/>
          </a:xfrm>
          <a:prstGeom prst="rect">
            <a:avLst/>
          </a:prstGeom>
          <a:solidFill>
            <a:schemeClr val="accent4">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sz="3000" b="1" dirty="0">
                <a:latin typeface="Arial" panose="020B0604020202020204" pitchFamily="34" charset="0"/>
                <a:cs typeface="Arial" panose="020B0604020202020204" pitchFamily="34" charset="0"/>
              </a:rPr>
              <a:t>PROPER OBJECT CODE CLASSIFICATION OF TRANSACTIONS</a:t>
            </a: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18235">
        <p14:prism dir="d"/>
      </p:transition>
    </mc:Choice>
    <mc:Fallback xmlns="">
      <p:transition spd="slow" advTm="18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396875" y="1201738"/>
            <a:ext cx="6037263" cy="1004887"/>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What are JEs used for?</a:t>
            </a:r>
          </a:p>
        </p:txBody>
      </p:sp>
      <p:sp>
        <p:nvSpPr>
          <p:cNvPr id="8" name="Content Placeholder 4"/>
          <p:cNvSpPr txBox="1">
            <a:spLocks/>
          </p:cNvSpPr>
          <p:nvPr/>
        </p:nvSpPr>
        <p:spPr>
          <a:xfrm>
            <a:off x="381000" y="2819400"/>
            <a:ext cx="6037263" cy="6096000"/>
          </a:xfrm>
          <a:prstGeom prst="rect">
            <a:avLst/>
          </a:prstGeom>
          <a:solidFill>
            <a:schemeClr val="accent4">
              <a:lumMod val="20000"/>
              <a:lumOff val="80000"/>
            </a:schemeClr>
          </a:solidFill>
        </p:spPr>
        <p:txBody>
          <a:bodyPr>
            <a:normAutofit fontScale="85000" lnSpcReduction="20000"/>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Font typeface="Wingdings" panose="05000000000000000000" pitchFamily="2" charset="2"/>
              <a:buChar char="Ø"/>
              <a:defRPr/>
            </a:pPr>
            <a:endParaRPr lang="en-US" sz="3100" dirty="0">
              <a:latin typeface="Arial" panose="020B0604020202020204" pitchFamily="34" charset="0"/>
              <a:cs typeface="Arial" panose="020B0604020202020204" pitchFamily="34" charset="0"/>
            </a:endParaRPr>
          </a:p>
          <a:p>
            <a:pPr>
              <a:buFont typeface="Wingdings" pitchFamily="2" charset="2"/>
              <a:buChar char="§"/>
              <a:defRPr/>
            </a:pPr>
            <a:r>
              <a:rPr lang="en-US" sz="3100" dirty="0">
                <a:latin typeface="Arial" panose="020B0604020202020204" pitchFamily="34" charset="0"/>
                <a:cs typeface="Arial" panose="020B0604020202020204" pitchFamily="34" charset="0"/>
              </a:rPr>
              <a:t>To transfer the cost of services that county departments provide to one another.(See Cash Control Manual Section 14.11)</a:t>
            </a:r>
          </a:p>
          <a:p>
            <a:pPr>
              <a:buFont typeface="Wingdings" pitchFamily="2" charset="2"/>
              <a:buChar char="§"/>
              <a:defRPr/>
            </a:pPr>
            <a:endParaRPr lang="en-US" sz="3100" dirty="0">
              <a:latin typeface="Arial" panose="020B0604020202020204" pitchFamily="34" charset="0"/>
              <a:cs typeface="Arial" panose="020B0604020202020204" pitchFamily="34" charset="0"/>
            </a:endParaRPr>
          </a:p>
          <a:p>
            <a:pPr>
              <a:buFont typeface="Wingdings" pitchFamily="2" charset="2"/>
              <a:buChar char="§"/>
              <a:defRPr/>
            </a:pPr>
            <a:r>
              <a:rPr lang="en-US" sz="3100" dirty="0">
                <a:latin typeface="Arial" panose="020B0604020202020204" pitchFamily="34" charset="0"/>
                <a:cs typeface="Arial" panose="020B0604020202020204" pitchFamily="34" charset="0"/>
              </a:rPr>
              <a:t>To correct a key punch error on a claim, deposit permit, or another JE.</a:t>
            </a:r>
          </a:p>
          <a:p>
            <a:pPr>
              <a:buFont typeface="Wingdings" pitchFamily="2" charset="2"/>
              <a:buChar char="§"/>
              <a:defRPr/>
            </a:pPr>
            <a:endParaRPr lang="en-US" sz="3100" dirty="0">
              <a:latin typeface="Arial" panose="020B0604020202020204" pitchFamily="34" charset="0"/>
              <a:cs typeface="Arial" panose="020B0604020202020204" pitchFamily="34" charset="0"/>
            </a:endParaRPr>
          </a:p>
          <a:p>
            <a:pPr>
              <a:buFont typeface="Wingdings" pitchFamily="2" charset="2"/>
              <a:buChar char="§"/>
              <a:defRPr/>
            </a:pPr>
            <a:r>
              <a:rPr lang="en-US" sz="3100" dirty="0">
                <a:latin typeface="Arial" panose="020B0604020202020204" pitchFamily="34" charset="0"/>
                <a:cs typeface="Arial" panose="020B0604020202020204" pitchFamily="34" charset="0"/>
              </a:rPr>
              <a:t>To transfer funds as a result of a Budget Amendment Resolution.</a:t>
            </a:r>
          </a:p>
          <a:p>
            <a:pPr marL="0" indent="0">
              <a:buNone/>
              <a:defRPr/>
            </a:pPr>
            <a:endParaRPr lang="en-US" sz="3100" dirty="0">
              <a:latin typeface="Arial" panose="020B0604020202020204" pitchFamily="34" charset="0"/>
              <a:cs typeface="Arial" panose="020B0604020202020204" pitchFamily="34" charset="0"/>
            </a:endParaRPr>
          </a:p>
          <a:p>
            <a:pPr marL="0" indent="0">
              <a:buNone/>
              <a:defRPr/>
            </a:pPr>
            <a:r>
              <a:rPr lang="en-US" altLang="en-US" sz="3100" b="1" u="sng" dirty="0">
                <a:latin typeface="Arial" panose="020B0604020202020204" pitchFamily="34" charset="0"/>
                <a:cs typeface="Arial" panose="020B0604020202020204" pitchFamily="34" charset="0"/>
              </a:rPr>
              <a:t>New Audit Requirement:</a:t>
            </a:r>
            <a:r>
              <a:rPr lang="en-US" altLang="en-US" sz="3100" b="1" dirty="0">
                <a:latin typeface="Arial" panose="020B0604020202020204" pitchFamily="34" charset="0"/>
                <a:cs typeface="Arial" panose="020B0604020202020204" pitchFamily="34" charset="0"/>
              </a:rPr>
              <a:t> </a:t>
            </a:r>
            <a:r>
              <a:rPr lang="en-US" altLang="en-US" sz="3100" dirty="0">
                <a:latin typeface="Arial" panose="020B0604020202020204" pitchFamily="34" charset="0"/>
                <a:cs typeface="Arial" panose="020B0604020202020204" pitchFamily="34" charset="0"/>
              </a:rPr>
              <a:t>From July 1st through </a:t>
            </a:r>
            <a:r>
              <a:rPr lang="en-US" altLang="en-US" sz="3100" dirty="0" smtClean="0">
                <a:latin typeface="Arial" panose="020B0604020202020204" pitchFamily="34" charset="0"/>
                <a:cs typeface="Arial" panose="020B0604020202020204" pitchFamily="34" charset="0"/>
              </a:rPr>
              <a:t>September 30th </a:t>
            </a:r>
            <a:r>
              <a:rPr lang="en-US" altLang="en-US" sz="3100" dirty="0">
                <a:latin typeface="Arial" panose="020B0604020202020204" pitchFamily="34" charset="0"/>
                <a:cs typeface="Arial" panose="020B0604020202020204" pitchFamily="34" charset="0"/>
              </a:rPr>
              <a:t>any Prior Year </a:t>
            </a:r>
            <a:r>
              <a:rPr lang="en-US" altLang="en-US" sz="3100" dirty="0" smtClean="0">
                <a:latin typeface="Arial" panose="020B0604020202020204" pitchFamily="34" charset="0"/>
                <a:cs typeface="Arial" panose="020B0604020202020204" pitchFamily="34" charset="0"/>
              </a:rPr>
              <a:t>20-21 </a:t>
            </a:r>
            <a:r>
              <a:rPr lang="en-US" altLang="en-US" sz="3100" dirty="0">
                <a:latin typeface="Arial" panose="020B0604020202020204" pitchFamily="34" charset="0"/>
                <a:cs typeface="Arial" panose="020B0604020202020204" pitchFamily="34" charset="0"/>
              </a:rPr>
              <a:t>journals submitted in FY </a:t>
            </a:r>
            <a:r>
              <a:rPr lang="en-US" altLang="en-US" sz="3100" dirty="0" smtClean="0">
                <a:latin typeface="Arial" panose="020B0604020202020204" pitchFamily="34" charset="0"/>
                <a:cs typeface="Arial" panose="020B0604020202020204" pitchFamily="34" charset="0"/>
              </a:rPr>
              <a:t>21-22 </a:t>
            </a:r>
            <a:r>
              <a:rPr lang="en-US" altLang="en-US" sz="3100" dirty="0">
                <a:latin typeface="Arial" panose="020B0604020202020204" pitchFamily="34" charset="0"/>
                <a:cs typeface="Arial" panose="020B0604020202020204" pitchFamily="34" charset="0"/>
              </a:rPr>
              <a:t>should be clearly marked in </a:t>
            </a:r>
            <a:r>
              <a:rPr lang="en-US" altLang="en-US" sz="3100" dirty="0">
                <a:solidFill>
                  <a:srgbClr val="FF0000"/>
                </a:solidFill>
                <a:latin typeface="Arial" panose="020B0604020202020204" pitchFamily="34" charset="0"/>
                <a:cs typeface="Arial" panose="020B0604020202020204" pitchFamily="34" charset="0"/>
              </a:rPr>
              <a:t>RED</a:t>
            </a:r>
            <a:r>
              <a:rPr lang="en-US" altLang="en-US" sz="3100" dirty="0">
                <a:latin typeface="Arial" panose="020B0604020202020204" pitchFamily="34" charset="0"/>
                <a:cs typeface="Arial" panose="020B0604020202020204" pitchFamily="34" charset="0"/>
              </a:rPr>
              <a:t>:</a:t>
            </a:r>
          </a:p>
          <a:p>
            <a:pPr marL="0" indent="0">
              <a:buNone/>
              <a:defRPr/>
            </a:pPr>
            <a:endParaRPr lang="en-US" altLang="en-US" sz="3100" dirty="0">
              <a:latin typeface="Arial" panose="020B0604020202020204" pitchFamily="34" charset="0"/>
              <a:cs typeface="Arial" panose="020B0604020202020204" pitchFamily="34" charset="0"/>
            </a:endParaRPr>
          </a:p>
          <a:p>
            <a:pPr lvl="1">
              <a:defRPr/>
            </a:pPr>
            <a:r>
              <a:rPr lang="en-US" altLang="en-US" sz="3100" dirty="0">
                <a:solidFill>
                  <a:srgbClr val="FF0000"/>
                </a:solidFill>
                <a:latin typeface="Arial" panose="020B0604020202020204" pitchFamily="34" charset="0"/>
                <a:cs typeface="Arial" panose="020B0604020202020204" pitchFamily="34" charset="0"/>
              </a:rPr>
              <a:t>PY </a:t>
            </a:r>
            <a:r>
              <a:rPr lang="en-US" altLang="en-US" sz="3100" dirty="0" smtClean="0">
                <a:solidFill>
                  <a:srgbClr val="FF0000"/>
                </a:solidFill>
                <a:latin typeface="Arial" panose="020B0604020202020204" pitchFamily="34" charset="0"/>
                <a:cs typeface="Arial" panose="020B0604020202020204" pitchFamily="34" charset="0"/>
              </a:rPr>
              <a:t>20-21 </a:t>
            </a:r>
            <a:r>
              <a:rPr lang="en-US" altLang="en-US" sz="3100" dirty="0">
                <a:latin typeface="Arial" panose="020B0604020202020204" pitchFamily="34" charset="0"/>
                <a:cs typeface="Arial" panose="020B0604020202020204" pitchFamily="34" charset="0"/>
              </a:rPr>
              <a:t>in the subject or body of the memo</a:t>
            </a:r>
            <a:endParaRPr lang="en-US" sz="31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76200"/>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69717">
        <p14:prism/>
      </p:transition>
    </mc:Choice>
    <mc:Fallback xmlns="">
      <p:transition spd="slow" advTm="697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defRPr/>
            </a:pPr>
            <a:endParaRPr lang="en-US" sz="1575"/>
          </a:p>
        </p:txBody>
      </p:sp>
      <p:sp>
        <p:nvSpPr>
          <p:cNvPr id="7" name="Title 1"/>
          <p:cNvSpPr txBox="1">
            <a:spLocks/>
          </p:cNvSpPr>
          <p:nvPr/>
        </p:nvSpPr>
        <p:spPr>
          <a:xfrm>
            <a:off x="396875" y="1147763"/>
            <a:ext cx="6037263" cy="1004887"/>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Fund &amp; Object Types:</a:t>
            </a:r>
          </a:p>
        </p:txBody>
      </p:sp>
      <p:pic>
        <p:nvPicPr>
          <p:cNvPr id="2663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6875" y="2336800"/>
            <a:ext cx="6037263" cy="654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82225">
        <p14:prism dir="u"/>
      </p:transition>
    </mc:Choice>
    <mc:Fallback xmlns="">
      <p:transition spd="slow" advTm="822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396875" y="1201738"/>
            <a:ext cx="6037263" cy="1236662"/>
          </a:xfrm>
          <a:prstGeom prst="rect">
            <a:avLst/>
          </a:prstGeom>
          <a:solidFill>
            <a:schemeClr val="accent4">
              <a:lumMod val="20000"/>
              <a:lumOff val="80000"/>
            </a:schemeClr>
          </a:solidFill>
        </p:spPr>
        <p:txBody>
          <a:bodyPr anchor="ctr">
            <a:normAutofit fontScale="92500" lnSpcReduction="1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Org Keys That Are No Longer General Fund And Are Now Considered Special Revenue</a:t>
            </a:r>
          </a:p>
        </p:txBody>
      </p:sp>
      <p:sp>
        <p:nvSpPr>
          <p:cNvPr id="8" name="Content Placeholder 4"/>
          <p:cNvSpPr txBox="1">
            <a:spLocks/>
          </p:cNvSpPr>
          <p:nvPr/>
        </p:nvSpPr>
        <p:spPr>
          <a:xfrm>
            <a:off x="381000" y="2819400"/>
            <a:ext cx="6037263" cy="6096000"/>
          </a:xfrm>
          <a:prstGeom prst="rect">
            <a:avLst/>
          </a:prstGeom>
          <a:solidFill>
            <a:schemeClr val="accent4">
              <a:lumMod val="20000"/>
              <a:lumOff val="80000"/>
            </a:schemeClr>
          </a:solidFill>
        </p:spPr>
        <p:txBody>
          <a:bodyPr>
            <a:normAutofit fontScale="92500" lnSpcReduction="10000"/>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Font typeface="Wingdings" pitchFamily="2" charset="2"/>
              <a:buChar char="§"/>
              <a:defRPr/>
            </a:pPr>
            <a:r>
              <a:rPr lang="en-US" sz="3100" dirty="0" smtClean="0">
                <a:latin typeface="Arial" panose="020B0604020202020204" pitchFamily="34" charset="0"/>
                <a:cs typeface="Arial" panose="020B0604020202020204" pitchFamily="34" charset="0"/>
              </a:rPr>
              <a:t>1022001 </a:t>
            </a:r>
            <a:r>
              <a:rPr lang="en-US" sz="3100" dirty="0">
                <a:latin typeface="Arial" panose="020B0604020202020204" pitchFamily="34" charset="0"/>
                <a:cs typeface="Arial" panose="020B0604020202020204" pitchFamily="34" charset="0"/>
              </a:rPr>
              <a:t>– Child </a:t>
            </a:r>
            <a:r>
              <a:rPr lang="en-US" sz="3100" dirty="0" smtClean="0">
                <a:latin typeface="Arial" panose="020B0604020202020204" pitchFamily="34" charset="0"/>
                <a:cs typeface="Arial" panose="020B0604020202020204" pitchFamily="34" charset="0"/>
              </a:rPr>
              <a:t>Support</a:t>
            </a:r>
          </a:p>
          <a:p>
            <a:pPr marL="0" indent="0">
              <a:buNone/>
              <a:defRPr/>
            </a:pPr>
            <a:endParaRPr lang="en-US" altLang="en-US" sz="2400" dirty="0">
              <a:latin typeface="Arial" panose="020B0604020202020204" pitchFamily="34" charset="0"/>
              <a:cs typeface="Arial" panose="020B0604020202020204" pitchFamily="34" charset="0"/>
            </a:endParaRPr>
          </a:p>
          <a:p>
            <a:pPr>
              <a:buFont typeface="Wingdings" pitchFamily="2" charset="2"/>
              <a:buChar char="§"/>
              <a:defRPr/>
            </a:pPr>
            <a:r>
              <a:rPr lang="en-US" sz="3100" dirty="0" smtClean="0">
                <a:latin typeface="Arial" panose="020B0604020202020204" pitchFamily="34" charset="0"/>
                <a:cs typeface="Arial" panose="020B0604020202020204" pitchFamily="34" charset="0"/>
              </a:rPr>
              <a:t>1034001 </a:t>
            </a:r>
            <a:r>
              <a:rPr lang="en-US" sz="3100" dirty="0">
                <a:latin typeface="Arial" panose="020B0604020202020204" pitchFamily="34" charset="0"/>
                <a:cs typeface="Arial" panose="020B0604020202020204" pitchFamily="34" charset="0"/>
              </a:rPr>
              <a:t>– Animal Control</a:t>
            </a:r>
          </a:p>
          <a:p>
            <a:pPr marL="0" indent="0">
              <a:buNone/>
              <a:defRPr/>
            </a:pPr>
            <a:endParaRPr lang="en-US" sz="3100" dirty="0">
              <a:latin typeface="Arial" panose="020B0604020202020204" pitchFamily="34" charset="0"/>
              <a:cs typeface="Arial" panose="020B0604020202020204" pitchFamily="34" charset="0"/>
            </a:endParaRPr>
          </a:p>
          <a:p>
            <a:pPr>
              <a:buFont typeface="Wingdings" pitchFamily="2" charset="2"/>
              <a:buChar char="§"/>
              <a:defRPr/>
            </a:pPr>
            <a:r>
              <a:rPr lang="en-US" sz="3100" dirty="0">
                <a:latin typeface="Arial" panose="020B0604020202020204" pitchFamily="34" charset="0"/>
                <a:cs typeface="Arial" panose="020B0604020202020204" pitchFamily="34" charset="0"/>
              </a:rPr>
              <a:t>1044001 – Public Health</a:t>
            </a:r>
          </a:p>
          <a:p>
            <a:pPr>
              <a:buFont typeface="Wingdings" pitchFamily="2" charset="2"/>
              <a:buChar char="§"/>
              <a:defRPr/>
            </a:pPr>
            <a:endParaRPr lang="en-US" sz="3100" dirty="0">
              <a:latin typeface="Arial" panose="020B0604020202020204" pitchFamily="34" charset="0"/>
              <a:cs typeface="Arial" panose="020B0604020202020204" pitchFamily="34" charset="0"/>
            </a:endParaRPr>
          </a:p>
          <a:p>
            <a:pPr>
              <a:buFont typeface="Wingdings" pitchFamily="2" charset="2"/>
              <a:buChar char="§"/>
              <a:defRPr/>
            </a:pPr>
            <a:r>
              <a:rPr lang="en-US" sz="3100" dirty="0">
                <a:latin typeface="Arial" panose="020B0604020202020204" pitchFamily="34" charset="0"/>
                <a:cs typeface="Arial" panose="020B0604020202020204" pitchFamily="34" charset="0"/>
              </a:rPr>
              <a:t>1046001 – Behavioral </a:t>
            </a:r>
            <a:r>
              <a:rPr lang="en-US" sz="3100" dirty="0" smtClean="0">
                <a:latin typeface="Arial" panose="020B0604020202020204" pitchFamily="34" charset="0"/>
                <a:cs typeface="Arial" panose="020B0604020202020204" pitchFamily="34" charset="0"/>
              </a:rPr>
              <a:t>Health</a:t>
            </a:r>
          </a:p>
          <a:p>
            <a:pPr marL="0" indent="0">
              <a:buNone/>
              <a:defRPr/>
            </a:pPr>
            <a:endParaRPr lang="en-US" sz="3100" dirty="0" smtClean="0">
              <a:latin typeface="Arial" panose="020B0604020202020204" pitchFamily="34" charset="0"/>
              <a:cs typeface="Arial" panose="020B0604020202020204" pitchFamily="34" charset="0"/>
            </a:endParaRPr>
          </a:p>
          <a:p>
            <a:pPr>
              <a:buFont typeface="Wingdings" pitchFamily="2" charset="2"/>
              <a:buChar char="§"/>
              <a:defRPr/>
            </a:pPr>
            <a:r>
              <a:rPr lang="en-US" sz="3100" dirty="0" smtClean="0">
                <a:latin typeface="Arial" panose="020B0604020202020204" pitchFamily="34" charset="0"/>
                <a:cs typeface="Arial" panose="020B0604020202020204" pitchFamily="34" charset="0"/>
              </a:rPr>
              <a:t>1047001 – Social Services</a:t>
            </a:r>
          </a:p>
          <a:p>
            <a:pPr marL="0" indent="0">
              <a:buNone/>
              <a:defRPr/>
            </a:pPr>
            <a:endParaRPr lang="en-US" sz="3100" dirty="0" smtClean="0">
              <a:latin typeface="Arial" panose="020B0604020202020204" pitchFamily="34" charset="0"/>
              <a:cs typeface="Arial" panose="020B0604020202020204" pitchFamily="34" charset="0"/>
            </a:endParaRPr>
          </a:p>
          <a:p>
            <a:pPr>
              <a:buFont typeface="Wingdings" pitchFamily="2" charset="2"/>
              <a:buChar char="§"/>
              <a:defRPr/>
            </a:pPr>
            <a:r>
              <a:rPr lang="en-US" sz="3100" dirty="0" smtClean="0">
                <a:latin typeface="Arial" panose="020B0604020202020204" pitchFamily="34" charset="0"/>
                <a:cs typeface="Arial" panose="020B0604020202020204" pitchFamily="34" charset="0"/>
              </a:rPr>
              <a:t>1049001 – Categorical Aids</a:t>
            </a:r>
          </a:p>
          <a:p>
            <a:pPr marL="0" indent="0">
              <a:buNone/>
              <a:defRPr/>
            </a:pPr>
            <a:endParaRPr lang="en-US" sz="3100" dirty="0">
              <a:latin typeface="Arial" panose="020B0604020202020204" pitchFamily="34" charset="0"/>
              <a:cs typeface="Arial" panose="020B0604020202020204" pitchFamily="34" charset="0"/>
            </a:endParaRPr>
          </a:p>
          <a:p>
            <a:pPr>
              <a:buFont typeface="Wingdings" pitchFamily="2" charset="2"/>
              <a:buChar char="§"/>
              <a:defRPr/>
            </a:pPr>
            <a:r>
              <a:rPr lang="en-US" sz="3100" dirty="0">
                <a:latin typeface="Arial" panose="020B0604020202020204" pitchFamily="34" charset="0"/>
                <a:cs typeface="Arial" panose="020B0604020202020204" pitchFamily="34" charset="0"/>
              </a:rPr>
              <a:t>1053001 – California Child Services</a:t>
            </a:r>
          </a:p>
          <a:p>
            <a:pPr>
              <a:buFont typeface="Wingdings" pitchFamily="2" charset="2"/>
              <a:buChar char="§"/>
              <a:defRPr/>
            </a:pPr>
            <a:endParaRPr lang="en-US" sz="31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76200"/>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477802275"/>
      </p:ext>
    </p:extLst>
  </p:cSld>
  <p:clrMapOvr>
    <a:masterClrMapping/>
  </p:clrMapOvr>
  <mc:AlternateContent xmlns:mc="http://schemas.openxmlformats.org/markup-compatibility/2006" xmlns:p14="http://schemas.microsoft.com/office/powerpoint/2010/main">
    <mc:Choice Requires="p14">
      <p:transition spd="slow" p14:dur="1200" advTm="32233">
        <p14:prism dir="r"/>
      </p:transition>
    </mc:Choice>
    <mc:Fallback xmlns="">
      <p:transition spd="slow" advTm="322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361950" y="1458913"/>
            <a:ext cx="6037263" cy="827087"/>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Intra-Fund Transfers</a:t>
            </a:r>
            <a:endParaRPr lang="en-US" sz="2400" b="1" dirty="0">
              <a:latin typeface="Arial Black" panose="020B0A04020102020204" pitchFamily="34" charset="0"/>
            </a:endParaRPr>
          </a:p>
        </p:txBody>
      </p:sp>
      <p:sp>
        <p:nvSpPr>
          <p:cNvPr id="8" name="Content Placeholder 4"/>
          <p:cNvSpPr txBox="1">
            <a:spLocks/>
          </p:cNvSpPr>
          <p:nvPr/>
        </p:nvSpPr>
        <p:spPr>
          <a:xfrm>
            <a:off x="304800" y="4724400"/>
            <a:ext cx="6037263" cy="1065213"/>
          </a:xfrm>
          <a:prstGeom prst="rect">
            <a:avLst/>
          </a:prstGeom>
          <a:solidFill>
            <a:schemeClr val="accent4">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buFont typeface="Arial" panose="020B0604020202020204" pitchFamily="34" charset="0"/>
              <a:buNone/>
              <a:defRPr/>
            </a:pPr>
            <a:r>
              <a:rPr lang="en-US" sz="3100" dirty="0">
                <a:latin typeface="Arial" panose="020B0604020202020204" pitchFamily="34" charset="0"/>
                <a:cs typeface="Arial" panose="020B0604020202020204" pitchFamily="34" charset="0"/>
              </a:rPr>
              <a:t> The following line item classifications are allowable:</a:t>
            </a:r>
            <a:endParaRPr lang="en-US" altLang="en-US" sz="24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103573780"/>
              </p:ext>
            </p:extLst>
          </p:nvPr>
        </p:nvGraphicFramePr>
        <p:xfrm>
          <a:off x="304800" y="6705600"/>
          <a:ext cx="6062663" cy="1431925"/>
        </p:xfrm>
        <a:graphic>
          <a:graphicData uri="http://schemas.openxmlformats.org/drawingml/2006/table">
            <a:tbl>
              <a:tblPr firstRow="1" bandRow="1">
                <a:tableStyleId>{5C22544A-7EE6-4342-B048-85BDC9FD1C3A}</a:tableStyleId>
              </a:tblPr>
              <a:tblGrid>
                <a:gridCol w="1400933">
                  <a:extLst>
                    <a:ext uri="{9D8B030D-6E8A-4147-A177-3AD203B41FA5}">
                      <a16:colId xmlns:a16="http://schemas.microsoft.com/office/drawing/2014/main" val="20000"/>
                    </a:ext>
                  </a:extLst>
                </a:gridCol>
                <a:gridCol w="2316329">
                  <a:extLst>
                    <a:ext uri="{9D8B030D-6E8A-4147-A177-3AD203B41FA5}">
                      <a16:colId xmlns:a16="http://schemas.microsoft.com/office/drawing/2014/main" val="20001"/>
                    </a:ext>
                  </a:extLst>
                </a:gridCol>
                <a:gridCol w="1151680">
                  <a:extLst>
                    <a:ext uri="{9D8B030D-6E8A-4147-A177-3AD203B41FA5}">
                      <a16:colId xmlns:a16="http://schemas.microsoft.com/office/drawing/2014/main" val="20002"/>
                    </a:ext>
                  </a:extLst>
                </a:gridCol>
                <a:gridCol w="1193721">
                  <a:extLst>
                    <a:ext uri="{9D8B030D-6E8A-4147-A177-3AD203B41FA5}">
                      <a16:colId xmlns:a16="http://schemas.microsoft.com/office/drawing/2014/main" val="20003"/>
                    </a:ext>
                  </a:extLst>
                </a:gridCol>
              </a:tblGrid>
              <a:tr h="678293">
                <a:tc>
                  <a:txBody>
                    <a:bodyPr/>
                    <a:lstStyle/>
                    <a:p>
                      <a:pPr algn="ctr"/>
                      <a:r>
                        <a:rPr lang="en-US" sz="1800" dirty="0">
                          <a:solidFill>
                            <a:schemeClr val="bg1"/>
                          </a:solidFill>
                          <a:latin typeface="Century Gothic" panose="020B0502020202020204" pitchFamily="34" charset="0"/>
                        </a:rPr>
                        <a:t>Object Code</a:t>
                      </a: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800" dirty="0">
                        <a:solidFill>
                          <a:schemeClr val="bg1"/>
                        </a:solidFill>
                        <a:latin typeface="Century Gothic" panose="020B0502020202020204" pitchFamily="34" charset="0"/>
                      </a:endParaRPr>
                    </a:p>
                    <a:p>
                      <a:pPr algn="ctr"/>
                      <a:r>
                        <a:rPr lang="en-US" sz="1800" dirty="0">
                          <a:solidFill>
                            <a:schemeClr val="bg1"/>
                          </a:solidFill>
                          <a:latin typeface="Century Gothic" panose="020B0502020202020204" pitchFamily="34" charset="0"/>
                        </a:rPr>
                        <a:t>Object</a:t>
                      </a:r>
                      <a:r>
                        <a:rPr lang="en-US" sz="1800" baseline="0" dirty="0">
                          <a:solidFill>
                            <a:schemeClr val="bg1"/>
                          </a:solidFill>
                          <a:latin typeface="Century Gothic" panose="020B0502020202020204" pitchFamily="34" charset="0"/>
                        </a:rPr>
                        <a:t> Code Title</a:t>
                      </a:r>
                      <a:endParaRPr lang="en-US" sz="1800" dirty="0">
                        <a:solidFill>
                          <a:schemeClr val="bg1"/>
                        </a:solidFill>
                        <a:latin typeface="Century Gothic" panose="020B0502020202020204" pitchFamily="34" charset="0"/>
                      </a:endParaRP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800" dirty="0">
                        <a:solidFill>
                          <a:schemeClr val="bg1"/>
                        </a:solidFill>
                        <a:latin typeface="Century Gothic" panose="020B0502020202020204" pitchFamily="34" charset="0"/>
                      </a:endParaRPr>
                    </a:p>
                    <a:p>
                      <a:pPr algn="ctr"/>
                      <a:r>
                        <a:rPr lang="en-US" sz="1800" dirty="0">
                          <a:solidFill>
                            <a:schemeClr val="bg1"/>
                          </a:solidFill>
                          <a:latin typeface="Century Gothic" panose="020B0502020202020204" pitchFamily="34" charset="0"/>
                        </a:rPr>
                        <a:t>Debit</a:t>
                      </a: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800" dirty="0">
                        <a:solidFill>
                          <a:schemeClr val="bg1"/>
                        </a:solidFill>
                        <a:latin typeface="Century Gothic" panose="020B0502020202020204" pitchFamily="34" charset="0"/>
                      </a:endParaRPr>
                    </a:p>
                    <a:p>
                      <a:pPr algn="ctr"/>
                      <a:r>
                        <a:rPr lang="en-US" sz="1800" dirty="0">
                          <a:solidFill>
                            <a:schemeClr val="bg1"/>
                          </a:solidFill>
                          <a:latin typeface="Century Gothic" panose="020B0502020202020204" pitchFamily="34" charset="0"/>
                        </a:rPr>
                        <a:t>Credit</a:t>
                      </a: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extLst>
                  <a:ext uri="{0D108BD9-81ED-4DB2-BD59-A6C34878D82A}">
                    <a16:rowId xmlns:a16="http://schemas.microsoft.com/office/drawing/2014/main" val="10000"/>
                  </a:ext>
                </a:extLst>
              </a:tr>
              <a:tr h="376816">
                <a:tc>
                  <a:txBody>
                    <a:bodyPr/>
                    <a:lstStyle/>
                    <a:p>
                      <a:r>
                        <a:rPr lang="en-US" sz="1800" dirty="0">
                          <a:latin typeface="Century Gothic" panose="020B0502020202020204" pitchFamily="34" charset="0"/>
                        </a:rPr>
                        <a:t>552***</a:t>
                      </a: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800" dirty="0">
                          <a:latin typeface="Century Gothic" panose="020B0502020202020204" pitchFamily="34" charset="0"/>
                        </a:rPr>
                        <a:t>Intra-Fund Transfer</a:t>
                      </a: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800" dirty="0">
                          <a:latin typeface="Century Gothic" panose="020B0502020202020204" pitchFamily="34" charset="0"/>
                        </a:rPr>
                        <a:t>100,000</a:t>
                      </a: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1800" dirty="0">
                        <a:latin typeface="Century Gothic" panose="020B0502020202020204" pitchFamily="34" charset="0"/>
                      </a:endParaRP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376816">
                <a:tc>
                  <a:txBody>
                    <a:bodyPr/>
                    <a:lstStyle/>
                    <a:p>
                      <a:r>
                        <a:rPr lang="en-US" sz="1800" dirty="0">
                          <a:latin typeface="Century Gothic" panose="020B0502020202020204" pitchFamily="34" charset="0"/>
                        </a:rPr>
                        <a:t>552***</a:t>
                      </a: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800" dirty="0">
                          <a:latin typeface="Century Gothic" panose="020B0502020202020204" pitchFamily="34" charset="0"/>
                        </a:rPr>
                        <a:t>Intra-Fund</a:t>
                      </a:r>
                      <a:r>
                        <a:rPr lang="en-US" sz="1800" baseline="0" dirty="0">
                          <a:latin typeface="Century Gothic" panose="020B0502020202020204" pitchFamily="34" charset="0"/>
                        </a:rPr>
                        <a:t> </a:t>
                      </a:r>
                      <a:r>
                        <a:rPr lang="en-US" sz="1800" dirty="0">
                          <a:latin typeface="Century Gothic" panose="020B0502020202020204" pitchFamily="34" charset="0"/>
                        </a:rPr>
                        <a:t>Transfer</a:t>
                      </a: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800" dirty="0">
                        <a:latin typeface="Century Gothic" panose="020B0502020202020204" pitchFamily="34" charset="0"/>
                      </a:endParaRP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800" dirty="0">
                          <a:latin typeface="Century Gothic" panose="020B0502020202020204" pitchFamily="34" charset="0"/>
                        </a:rPr>
                        <a:t>100,000</a:t>
                      </a: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sp>
        <p:nvSpPr>
          <p:cNvPr id="10" name="Content Placeholder 4"/>
          <p:cNvSpPr txBox="1">
            <a:spLocks/>
          </p:cNvSpPr>
          <p:nvPr/>
        </p:nvSpPr>
        <p:spPr>
          <a:xfrm>
            <a:off x="304800" y="2895600"/>
            <a:ext cx="6037263" cy="1143000"/>
          </a:xfrm>
          <a:prstGeom prst="rect">
            <a:avLst/>
          </a:prstGeom>
          <a:solidFill>
            <a:schemeClr val="accent4">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57175" lvl="1" indent="0">
              <a:defRPr/>
            </a:pPr>
            <a:r>
              <a:rPr lang="en-US" altLang="en-US" sz="2400" dirty="0">
                <a:latin typeface="Arial" panose="020B0604020202020204" pitchFamily="34" charset="0"/>
                <a:cs typeface="Arial" panose="020B0604020202020204" pitchFamily="34" charset="0"/>
              </a:rPr>
              <a:t>Intra-Fund Transfers are transfers  between the </a:t>
            </a:r>
            <a:r>
              <a:rPr lang="en-US" altLang="en-US" sz="2400" b="1" dirty="0">
                <a:latin typeface="Arial" panose="020B0604020202020204" pitchFamily="34" charset="0"/>
                <a:cs typeface="Arial" panose="020B0604020202020204" pitchFamily="34" charset="0"/>
              </a:rPr>
              <a:t>SAME</a:t>
            </a:r>
            <a:r>
              <a:rPr lang="en-US" altLang="en-US" sz="2400" dirty="0">
                <a:latin typeface="Arial" panose="020B0604020202020204" pitchFamily="34" charset="0"/>
                <a:cs typeface="Arial" panose="020B0604020202020204" pitchFamily="34" charset="0"/>
              </a:rPr>
              <a:t> Governmental Type Funds.</a:t>
            </a: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22713">
        <p14:prism dir="d"/>
      </p:transition>
    </mc:Choice>
    <mc:Fallback xmlns="">
      <p:transition spd="slow" advTm="22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228600" y="1066800"/>
            <a:ext cx="6400800" cy="609600"/>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Intra-Fund Transfers (Cont’d)</a:t>
            </a:r>
          </a:p>
        </p:txBody>
      </p:sp>
      <p:graphicFrame>
        <p:nvGraphicFramePr>
          <p:cNvPr id="10" name="Table 9"/>
          <p:cNvGraphicFramePr>
            <a:graphicFrameLocks noGrp="1"/>
          </p:cNvGraphicFramePr>
          <p:nvPr>
            <p:extLst>
              <p:ext uri="{D42A27DB-BD31-4B8C-83A1-F6EECF244321}">
                <p14:modId xmlns:p14="http://schemas.microsoft.com/office/powerpoint/2010/main" val="1557814402"/>
              </p:ext>
            </p:extLst>
          </p:nvPr>
        </p:nvGraphicFramePr>
        <p:xfrm>
          <a:off x="171449" y="5638800"/>
          <a:ext cx="6457951" cy="1585912"/>
        </p:xfrm>
        <a:graphic>
          <a:graphicData uri="http://schemas.openxmlformats.org/drawingml/2006/table">
            <a:tbl>
              <a:tblPr firstRow="1" bandRow="1">
                <a:tableStyleId>{5C22544A-7EE6-4342-B048-85BDC9FD1C3A}</a:tableStyleId>
              </a:tblPr>
              <a:tblGrid>
                <a:gridCol w="1226778">
                  <a:extLst>
                    <a:ext uri="{9D8B030D-6E8A-4147-A177-3AD203B41FA5}">
                      <a16:colId xmlns:a16="http://schemas.microsoft.com/office/drawing/2014/main" val="20000"/>
                    </a:ext>
                  </a:extLst>
                </a:gridCol>
                <a:gridCol w="1379255">
                  <a:extLst>
                    <a:ext uri="{9D8B030D-6E8A-4147-A177-3AD203B41FA5}">
                      <a16:colId xmlns:a16="http://schemas.microsoft.com/office/drawing/2014/main" val="20001"/>
                    </a:ext>
                  </a:extLst>
                </a:gridCol>
                <a:gridCol w="1821934">
                  <a:extLst>
                    <a:ext uri="{9D8B030D-6E8A-4147-A177-3AD203B41FA5}">
                      <a16:colId xmlns:a16="http://schemas.microsoft.com/office/drawing/2014/main" val="20002"/>
                    </a:ext>
                  </a:extLst>
                </a:gridCol>
                <a:gridCol w="1014992">
                  <a:extLst>
                    <a:ext uri="{9D8B030D-6E8A-4147-A177-3AD203B41FA5}">
                      <a16:colId xmlns:a16="http://schemas.microsoft.com/office/drawing/2014/main" val="20003"/>
                    </a:ext>
                  </a:extLst>
                </a:gridCol>
                <a:gridCol w="1014992">
                  <a:extLst>
                    <a:ext uri="{9D8B030D-6E8A-4147-A177-3AD203B41FA5}">
                      <a16:colId xmlns:a16="http://schemas.microsoft.com/office/drawing/2014/main" val="20004"/>
                    </a:ext>
                  </a:extLst>
                </a:gridCol>
              </a:tblGrid>
              <a:tr h="648936">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Org</a:t>
                      </a:r>
                      <a:r>
                        <a:rPr lang="en-US" sz="1500" baseline="0" dirty="0">
                          <a:solidFill>
                            <a:schemeClr val="bg1"/>
                          </a:solidFill>
                          <a:latin typeface="Century Gothic" panose="020B0502020202020204" pitchFamily="34" charset="0"/>
                        </a:rPr>
                        <a:t> Key</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 Code</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a:t>
                      </a:r>
                      <a:r>
                        <a:rPr lang="en-US" sz="1500" baseline="0" dirty="0">
                          <a:solidFill>
                            <a:schemeClr val="bg1"/>
                          </a:solidFill>
                          <a:latin typeface="Century Gothic" panose="020B0502020202020204" pitchFamily="34" charset="0"/>
                        </a:rPr>
                        <a:t> Code Title</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Debit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Credit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extLst>
                  <a:ext uri="{0D108BD9-81ED-4DB2-BD59-A6C34878D82A}">
                    <a16:rowId xmlns:a16="http://schemas.microsoft.com/office/drawing/2014/main" val="10000"/>
                  </a:ext>
                </a:extLst>
              </a:tr>
              <a:tr h="468488">
                <a:tc>
                  <a:txBody>
                    <a:bodyPr/>
                    <a:lstStyle/>
                    <a:p>
                      <a:r>
                        <a:rPr lang="en-US" sz="1500" dirty="0">
                          <a:latin typeface="Century Gothic" panose="020B0502020202020204" pitchFamily="34" charset="0"/>
                        </a:rPr>
                        <a:t>1024001</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500" dirty="0">
                          <a:latin typeface="Century Gothic" panose="020B0502020202020204" pitchFamily="34" charset="0"/>
                        </a:rPr>
                        <a:t>552***</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500" dirty="0">
                          <a:latin typeface="Century Gothic" panose="020B0502020202020204" pitchFamily="34" charset="0"/>
                        </a:rPr>
                        <a:t>Intra-Fund Transfer</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500" dirty="0">
                          <a:latin typeface="Century Gothic" panose="020B0502020202020204" pitchFamily="34" charset="0"/>
                        </a:rPr>
                        <a:t>11.50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468488">
                <a:tc>
                  <a:txBody>
                    <a:bodyPr/>
                    <a:lstStyle/>
                    <a:p>
                      <a:r>
                        <a:rPr lang="en-US" sz="1500" dirty="0">
                          <a:latin typeface="Century Gothic" panose="020B0502020202020204" pitchFamily="34" charset="0"/>
                        </a:rPr>
                        <a:t>1006001</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500" dirty="0">
                          <a:latin typeface="Century Gothic" panose="020B0502020202020204" pitchFamily="34" charset="0"/>
                        </a:rPr>
                        <a:t>552***</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500" dirty="0">
                          <a:latin typeface="Century Gothic" panose="020B0502020202020204" pitchFamily="34" charset="0"/>
                        </a:rPr>
                        <a:t>Intra-Fund</a:t>
                      </a:r>
                      <a:r>
                        <a:rPr lang="en-US" sz="1500" baseline="0" dirty="0">
                          <a:latin typeface="Century Gothic" panose="020B0502020202020204" pitchFamily="34" charset="0"/>
                        </a:rPr>
                        <a:t> </a:t>
                      </a:r>
                      <a:r>
                        <a:rPr lang="en-US" sz="1500" dirty="0">
                          <a:latin typeface="Century Gothic" panose="020B0502020202020204" pitchFamily="34" charset="0"/>
                        </a:rPr>
                        <a:t>Transfer</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500" dirty="0">
                          <a:latin typeface="Century Gothic" panose="020B0502020202020204" pitchFamily="34" charset="0"/>
                        </a:rPr>
                        <a:t>11.50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sp>
        <p:nvSpPr>
          <p:cNvPr id="9" name="Content Placeholder 4"/>
          <p:cNvSpPr txBox="1">
            <a:spLocks/>
          </p:cNvSpPr>
          <p:nvPr/>
        </p:nvSpPr>
        <p:spPr>
          <a:xfrm>
            <a:off x="228600" y="2197100"/>
            <a:ext cx="6400800" cy="2813050"/>
          </a:xfrm>
          <a:prstGeom prst="rect">
            <a:avLst/>
          </a:prstGeom>
          <a:solidFill>
            <a:schemeClr val="accent4">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800" b="1" dirty="0">
                <a:latin typeface="Arial Black" panose="020B0A04020102020204" pitchFamily="34" charset="0"/>
                <a:cs typeface="Arial" panose="020B0604020202020204" pitchFamily="34" charset="0"/>
              </a:rPr>
              <a:t>Example #1:</a:t>
            </a:r>
          </a:p>
          <a:p>
            <a:pPr marL="0" indent="0" algn="ctr">
              <a:buFont typeface="Arial" panose="020B0604020202020204" pitchFamily="34" charset="0"/>
              <a:buNone/>
              <a:defRPr/>
            </a:pPr>
            <a:r>
              <a:rPr lang="en-US" altLang="en-US" sz="3200" dirty="0">
                <a:latin typeface="Arial" panose="020B0604020202020204" pitchFamily="34" charset="0"/>
                <a:cs typeface="Arial" panose="020B0604020202020204" pitchFamily="34" charset="0"/>
              </a:rPr>
              <a:t> </a:t>
            </a:r>
            <a:r>
              <a:rPr lang="en-US" altLang="en-US" sz="2700" dirty="0">
                <a:latin typeface="Arial" panose="020B0604020202020204" pitchFamily="34" charset="0"/>
                <a:cs typeface="Arial" panose="020B0604020202020204" pitchFamily="34" charset="0"/>
              </a:rPr>
              <a:t>General Fund to General Fund</a:t>
            </a:r>
          </a:p>
          <a:p>
            <a:pPr marL="0" indent="0" algn="ctr">
              <a:buFont typeface="Arial" panose="020B0604020202020204" pitchFamily="34" charset="0"/>
              <a:buNone/>
              <a:defRPr/>
            </a:pPr>
            <a:endParaRPr lang="en-US" altLang="en-US" sz="27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7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US" altLang="en-US" sz="2700" dirty="0">
                <a:latin typeface="Arial" panose="020B0604020202020204" pitchFamily="34" charset="0"/>
                <a:cs typeface="Arial" panose="020B0604020202020204" pitchFamily="34" charset="0"/>
              </a:rPr>
              <a:t>Sheriff’s Office Reimbursing Auditor’s Office For The Cost of Receipt Books:</a:t>
            </a:r>
          </a:p>
          <a:p>
            <a:pPr marL="0" indent="0" algn="ctr">
              <a:buFont typeface="Arial" panose="020B0604020202020204" pitchFamily="34" charset="0"/>
              <a:buNone/>
              <a:defRPr/>
            </a:pPr>
            <a:endParaRPr lang="en-US" altLang="en-US" sz="4400" b="1"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22734">
        <p14:prism/>
      </p:transition>
    </mc:Choice>
    <mc:Fallback xmlns="">
      <p:transition spd="slow" advTm="227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097756685"/>
              </p:ext>
            </p:extLst>
          </p:nvPr>
        </p:nvGraphicFramePr>
        <p:xfrm>
          <a:off x="228600" y="5653088"/>
          <a:ext cx="6457951" cy="1585912"/>
        </p:xfrm>
        <a:graphic>
          <a:graphicData uri="http://schemas.openxmlformats.org/drawingml/2006/table">
            <a:tbl>
              <a:tblPr firstRow="1" bandRow="1">
                <a:tableStyleId>{5C22544A-7EE6-4342-B048-85BDC9FD1C3A}</a:tableStyleId>
              </a:tblPr>
              <a:tblGrid>
                <a:gridCol w="1226778">
                  <a:extLst>
                    <a:ext uri="{9D8B030D-6E8A-4147-A177-3AD203B41FA5}">
                      <a16:colId xmlns:a16="http://schemas.microsoft.com/office/drawing/2014/main" val="20000"/>
                    </a:ext>
                  </a:extLst>
                </a:gridCol>
                <a:gridCol w="1379255">
                  <a:extLst>
                    <a:ext uri="{9D8B030D-6E8A-4147-A177-3AD203B41FA5}">
                      <a16:colId xmlns:a16="http://schemas.microsoft.com/office/drawing/2014/main" val="20001"/>
                    </a:ext>
                  </a:extLst>
                </a:gridCol>
                <a:gridCol w="1821934">
                  <a:extLst>
                    <a:ext uri="{9D8B030D-6E8A-4147-A177-3AD203B41FA5}">
                      <a16:colId xmlns:a16="http://schemas.microsoft.com/office/drawing/2014/main" val="20002"/>
                    </a:ext>
                  </a:extLst>
                </a:gridCol>
                <a:gridCol w="1014992">
                  <a:extLst>
                    <a:ext uri="{9D8B030D-6E8A-4147-A177-3AD203B41FA5}">
                      <a16:colId xmlns:a16="http://schemas.microsoft.com/office/drawing/2014/main" val="20003"/>
                    </a:ext>
                  </a:extLst>
                </a:gridCol>
                <a:gridCol w="1014992">
                  <a:extLst>
                    <a:ext uri="{9D8B030D-6E8A-4147-A177-3AD203B41FA5}">
                      <a16:colId xmlns:a16="http://schemas.microsoft.com/office/drawing/2014/main" val="20004"/>
                    </a:ext>
                  </a:extLst>
                </a:gridCol>
              </a:tblGrid>
              <a:tr h="648936">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Org</a:t>
                      </a:r>
                      <a:r>
                        <a:rPr lang="en-US" sz="1500" baseline="0" dirty="0">
                          <a:solidFill>
                            <a:schemeClr val="bg1"/>
                          </a:solidFill>
                          <a:latin typeface="Century Gothic" panose="020B0502020202020204" pitchFamily="34" charset="0"/>
                        </a:rPr>
                        <a:t> Key</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 Code</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a:t>
                      </a:r>
                      <a:r>
                        <a:rPr lang="en-US" sz="1500" baseline="0" dirty="0">
                          <a:solidFill>
                            <a:schemeClr val="bg1"/>
                          </a:solidFill>
                          <a:latin typeface="Century Gothic" panose="020B0502020202020204" pitchFamily="34" charset="0"/>
                        </a:rPr>
                        <a:t> Code Title</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Debit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Credit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extLst>
                  <a:ext uri="{0D108BD9-81ED-4DB2-BD59-A6C34878D82A}">
                    <a16:rowId xmlns:a16="http://schemas.microsoft.com/office/drawing/2014/main" val="10000"/>
                  </a:ext>
                </a:extLst>
              </a:tr>
              <a:tr h="468488">
                <a:tc>
                  <a:txBody>
                    <a:bodyPr/>
                    <a:lstStyle/>
                    <a:p>
                      <a:r>
                        <a:rPr lang="en-US" sz="1500" dirty="0">
                          <a:latin typeface="Century Gothic" panose="020B0502020202020204" pitchFamily="34" charset="0"/>
                        </a:rPr>
                        <a:t>1501001</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500" dirty="0">
                          <a:latin typeface="Century Gothic" panose="020B0502020202020204" pitchFamily="34" charset="0"/>
                        </a:rPr>
                        <a:t>552***</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500" dirty="0">
                          <a:latin typeface="Century Gothic" panose="020B0502020202020204" pitchFamily="34" charset="0"/>
                        </a:rPr>
                        <a:t>Intra-Fund Transfer</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500" dirty="0">
                          <a:latin typeface="Century Gothic" panose="020B0502020202020204" pitchFamily="34" charset="0"/>
                        </a:rPr>
                        <a:t>8,000.00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468488">
                <a:tc>
                  <a:txBody>
                    <a:bodyPr/>
                    <a:lstStyle/>
                    <a:p>
                      <a:r>
                        <a:rPr lang="en-US" sz="1500" dirty="0">
                          <a:latin typeface="Century Gothic" panose="020B0502020202020204" pitchFamily="34" charset="0"/>
                        </a:rPr>
                        <a:t>1542001</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500" dirty="0">
                          <a:latin typeface="Century Gothic" panose="020B0502020202020204" pitchFamily="34" charset="0"/>
                        </a:rPr>
                        <a:t>552***</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500" dirty="0">
                          <a:latin typeface="Century Gothic" panose="020B0502020202020204" pitchFamily="34" charset="0"/>
                        </a:rPr>
                        <a:t>Intra-Fund</a:t>
                      </a:r>
                      <a:r>
                        <a:rPr lang="en-US" sz="1500" baseline="0" dirty="0">
                          <a:latin typeface="Century Gothic" panose="020B0502020202020204" pitchFamily="34" charset="0"/>
                        </a:rPr>
                        <a:t> </a:t>
                      </a:r>
                      <a:r>
                        <a:rPr lang="en-US" sz="1500" dirty="0">
                          <a:latin typeface="Century Gothic" panose="020B0502020202020204" pitchFamily="34" charset="0"/>
                        </a:rPr>
                        <a:t>Transfer</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500" dirty="0">
                          <a:latin typeface="Century Gothic" panose="020B0502020202020204" pitchFamily="34" charset="0"/>
                        </a:rPr>
                        <a:t>8,000.00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sp>
        <p:nvSpPr>
          <p:cNvPr id="9" name="Title 1"/>
          <p:cNvSpPr txBox="1">
            <a:spLocks/>
          </p:cNvSpPr>
          <p:nvPr/>
        </p:nvSpPr>
        <p:spPr>
          <a:xfrm>
            <a:off x="228600" y="1066800"/>
            <a:ext cx="6400800" cy="609600"/>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Intra-Fund Transfers (Cont’d)</a:t>
            </a:r>
          </a:p>
        </p:txBody>
      </p:sp>
      <p:sp>
        <p:nvSpPr>
          <p:cNvPr id="10" name="Content Placeholder 4"/>
          <p:cNvSpPr txBox="1">
            <a:spLocks/>
          </p:cNvSpPr>
          <p:nvPr/>
        </p:nvSpPr>
        <p:spPr>
          <a:xfrm>
            <a:off x="228600" y="2209800"/>
            <a:ext cx="6400800" cy="2971800"/>
          </a:xfrm>
          <a:prstGeom prst="rect">
            <a:avLst/>
          </a:prstGeom>
          <a:solidFill>
            <a:schemeClr val="accent4">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buFont typeface="Arial" panose="020B0604020202020204" pitchFamily="34" charset="0"/>
              <a:buNone/>
              <a:defRPr/>
            </a:pPr>
            <a:r>
              <a:rPr lang="en-US" sz="2700" dirty="0">
                <a:latin typeface="Arial" panose="020B0604020202020204" pitchFamily="34" charset="0"/>
                <a:cs typeface="Arial" panose="020B0604020202020204" pitchFamily="34" charset="0"/>
              </a:rPr>
              <a:t> </a:t>
            </a:r>
            <a:r>
              <a:rPr lang="en-US" sz="2800" dirty="0">
                <a:latin typeface="Arial Black" panose="020B0A04020102020204" pitchFamily="34" charset="0"/>
                <a:cs typeface="Arial" panose="020B0604020202020204" pitchFamily="34" charset="0"/>
              </a:rPr>
              <a:t>Example</a:t>
            </a:r>
            <a:r>
              <a:rPr lang="en-US" sz="2800" b="1" dirty="0">
                <a:latin typeface="Arial Black" panose="020B0A04020102020204" pitchFamily="34" charset="0"/>
                <a:cs typeface="Arial" panose="020B0604020202020204" pitchFamily="34" charset="0"/>
              </a:rPr>
              <a:t> #2:</a:t>
            </a:r>
          </a:p>
          <a:p>
            <a:pPr algn="ctr">
              <a:buFont typeface="Arial" panose="020B0604020202020204" pitchFamily="34" charset="0"/>
              <a:buNone/>
              <a:defRPr/>
            </a:pPr>
            <a:r>
              <a:rPr lang="en-US" sz="2700" dirty="0">
                <a:latin typeface="Arial" panose="020B0604020202020204" pitchFamily="34" charset="0"/>
                <a:cs typeface="Arial" panose="020B0604020202020204" pitchFamily="34" charset="0"/>
              </a:rPr>
              <a:t>Special Revenue to Special Revenue</a:t>
            </a:r>
          </a:p>
          <a:p>
            <a:pPr algn="ctr">
              <a:buFont typeface="Arial" panose="020B0604020202020204" pitchFamily="34" charset="0"/>
              <a:buNone/>
              <a:defRPr/>
            </a:pPr>
            <a:endParaRPr lang="en-US" sz="2700" dirty="0">
              <a:latin typeface="Arial" panose="020B0604020202020204" pitchFamily="34" charset="0"/>
              <a:cs typeface="Arial" panose="020B0604020202020204" pitchFamily="34" charset="0"/>
            </a:endParaRPr>
          </a:p>
          <a:p>
            <a:pPr algn="ctr">
              <a:buFont typeface="Arial" panose="020B0604020202020204" pitchFamily="34" charset="0"/>
              <a:buNone/>
              <a:defRPr/>
            </a:pPr>
            <a:endParaRPr lang="en-US" sz="2700" dirty="0">
              <a:latin typeface="Arial" panose="020B0604020202020204" pitchFamily="34" charset="0"/>
              <a:cs typeface="Arial" panose="020B0604020202020204" pitchFamily="34" charset="0"/>
            </a:endParaRPr>
          </a:p>
          <a:p>
            <a:pPr>
              <a:buFont typeface="Arial" panose="020B0604020202020204" pitchFamily="34" charset="0"/>
              <a:buNone/>
              <a:defRPr/>
            </a:pPr>
            <a:r>
              <a:rPr lang="en-US" sz="2700" dirty="0">
                <a:latin typeface="Arial" panose="020B0604020202020204" pitchFamily="34" charset="0"/>
                <a:cs typeface="Arial" panose="020B0604020202020204" pitchFamily="34" charset="0"/>
              </a:rPr>
              <a:t>The Fire Department reimbursing Public Works for Road Billing Expenses:</a:t>
            </a:r>
          </a:p>
          <a:p>
            <a:pPr algn="ctr">
              <a:buFont typeface="Arial" panose="020B0604020202020204" pitchFamily="34" charset="0"/>
              <a:buNone/>
              <a:defRPr/>
            </a:pPr>
            <a:endParaRPr lang="en-US" sz="2700" dirty="0">
              <a:latin typeface="Arial" panose="020B0604020202020204" pitchFamily="34" charset="0"/>
              <a:cs typeface="Arial" panose="020B0604020202020204" pitchFamily="34" charset="0"/>
            </a:endParaRPr>
          </a:p>
          <a:p>
            <a:pPr algn="ctr">
              <a:buFont typeface="Arial" panose="020B0604020202020204" pitchFamily="34" charset="0"/>
              <a:buNone/>
              <a:defRPr/>
            </a:pPr>
            <a:endParaRPr lang="en-US" sz="2700" dirty="0">
              <a:latin typeface="Arial" panose="020B0604020202020204" pitchFamily="34" charset="0"/>
              <a:cs typeface="Arial" panose="020B0604020202020204" pitchFamily="34" charset="0"/>
            </a:endParaRPr>
          </a:p>
          <a:p>
            <a:pPr algn="ctr">
              <a:buFont typeface="Arial" panose="020B0604020202020204" pitchFamily="34" charset="0"/>
              <a:buNone/>
              <a:defRPr/>
            </a:pPr>
            <a:endParaRPr lang="en-US" sz="27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23723">
        <p14:prism dir="u"/>
      </p:transition>
    </mc:Choice>
    <mc:Fallback xmlns="">
      <p:transition spd="slow" advTm="237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215900" y="1087438"/>
            <a:ext cx="6400800" cy="1184275"/>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Transfers Between Different Governmental Type Funds</a:t>
            </a:r>
          </a:p>
        </p:txBody>
      </p:sp>
      <p:sp>
        <p:nvSpPr>
          <p:cNvPr id="8" name="Content Placeholder 4"/>
          <p:cNvSpPr txBox="1">
            <a:spLocks/>
          </p:cNvSpPr>
          <p:nvPr/>
        </p:nvSpPr>
        <p:spPr>
          <a:xfrm>
            <a:off x="204788" y="2552700"/>
            <a:ext cx="6400800" cy="869950"/>
          </a:xfrm>
          <a:prstGeom prst="rect">
            <a:avLst/>
          </a:prstGeom>
          <a:solidFill>
            <a:schemeClr val="accent4">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Font typeface="Arial" panose="020B0604020202020204" pitchFamily="34" charset="0"/>
              <a:buNone/>
              <a:defRPr/>
            </a:pPr>
            <a:r>
              <a:rPr lang="en-US" sz="2700" dirty="0">
                <a:latin typeface="Arial" panose="020B0604020202020204" pitchFamily="34" charset="0"/>
                <a:cs typeface="Arial" panose="020B0604020202020204" pitchFamily="34" charset="0"/>
              </a:rPr>
              <a:t>The following line item classifications are allowable:</a:t>
            </a: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58267762"/>
              </p:ext>
            </p:extLst>
          </p:nvPr>
        </p:nvGraphicFramePr>
        <p:xfrm>
          <a:off x="459581" y="3898900"/>
          <a:ext cx="5891213" cy="1177925"/>
        </p:xfrm>
        <a:graphic>
          <a:graphicData uri="http://schemas.openxmlformats.org/drawingml/2006/table">
            <a:tbl>
              <a:tblPr firstRow="1" bandRow="1">
                <a:tableStyleId>{5C22544A-7EE6-4342-B048-85BDC9FD1C3A}</a:tableStyleId>
              </a:tblPr>
              <a:tblGrid>
                <a:gridCol w="1489125">
                  <a:extLst>
                    <a:ext uri="{9D8B030D-6E8A-4147-A177-3AD203B41FA5}">
                      <a16:colId xmlns:a16="http://schemas.microsoft.com/office/drawing/2014/main" val="20000"/>
                    </a:ext>
                  </a:extLst>
                </a:gridCol>
                <a:gridCol w="2082162">
                  <a:extLst>
                    <a:ext uri="{9D8B030D-6E8A-4147-A177-3AD203B41FA5}">
                      <a16:colId xmlns:a16="http://schemas.microsoft.com/office/drawing/2014/main" val="20001"/>
                    </a:ext>
                  </a:extLst>
                </a:gridCol>
                <a:gridCol w="1159963">
                  <a:extLst>
                    <a:ext uri="{9D8B030D-6E8A-4147-A177-3AD203B41FA5}">
                      <a16:colId xmlns:a16="http://schemas.microsoft.com/office/drawing/2014/main" val="20002"/>
                    </a:ext>
                  </a:extLst>
                </a:gridCol>
                <a:gridCol w="1159963">
                  <a:extLst>
                    <a:ext uri="{9D8B030D-6E8A-4147-A177-3AD203B41FA5}">
                      <a16:colId xmlns:a16="http://schemas.microsoft.com/office/drawing/2014/main" val="20003"/>
                    </a:ext>
                  </a:extLst>
                </a:gridCol>
              </a:tblGrid>
              <a:tr h="395739">
                <a:tc>
                  <a:txBody>
                    <a:bodyPr/>
                    <a:lstStyle/>
                    <a:p>
                      <a:pPr algn="ctr"/>
                      <a:r>
                        <a:rPr lang="en-US" sz="1600" dirty="0">
                          <a:solidFill>
                            <a:schemeClr val="bg1"/>
                          </a:solidFill>
                          <a:latin typeface="Century Gothic" panose="020B0502020202020204" pitchFamily="34" charset="0"/>
                        </a:rPr>
                        <a:t>Object Code</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r>
                        <a:rPr lang="en-US" sz="1600" dirty="0">
                          <a:solidFill>
                            <a:schemeClr val="bg1"/>
                          </a:solidFill>
                          <a:latin typeface="Century Gothic" panose="020B0502020202020204" pitchFamily="34" charset="0"/>
                        </a:rPr>
                        <a:t>Object</a:t>
                      </a:r>
                      <a:r>
                        <a:rPr lang="en-US" sz="1600" baseline="0" dirty="0">
                          <a:solidFill>
                            <a:schemeClr val="bg1"/>
                          </a:solidFill>
                          <a:latin typeface="Century Gothic" panose="020B0502020202020204" pitchFamily="34" charset="0"/>
                        </a:rPr>
                        <a:t> Code Title</a:t>
                      </a:r>
                      <a:endParaRPr lang="en-US" sz="1600" dirty="0">
                        <a:solidFill>
                          <a:schemeClr val="bg1"/>
                        </a:solidFill>
                        <a:latin typeface="Century Gothic" panose="020B0502020202020204" pitchFamily="34" charset="0"/>
                      </a:endParaRP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r>
                        <a:rPr lang="en-US" sz="1600" dirty="0">
                          <a:solidFill>
                            <a:schemeClr val="bg1"/>
                          </a:solidFill>
                          <a:latin typeface="Century Gothic" panose="020B0502020202020204" pitchFamily="34" charset="0"/>
                        </a:rPr>
                        <a:t>Debit</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r>
                        <a:rPr lang="en-US" sz="1600" dirty="0">
                          <a:solidFill>
                            <a:schemeClr val="bg1"/>
                          </a:solidFill>
                          <a:latin typeface="Century Gothic" panose="020B0502020202020204" pitchFamily="34" charset="0"/>
                        </a:rPr>
                        <a:t>Credit</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extLst>
                  <a:ext uri="{0D108BD9-81ED-4DB2-BD59-A6C34878D82A}">
                    <a16:rowId xmlns:a16="http://schemas.microsoft.com/office/drawing/2014/main" val="10000"/>
                  </a:ext>
                </a:extLst>
              </a:tr>
              <a:tr h="400656">
                <a:tc>
                  <a:txBody>
                    <a:bodyPr/>
                    <a:lstStyle/>
                    <a:p>
                      <a:r>
                        <a:rPr lang="en-US" sz="1600" dirty="0">
                          <a:latin typeface="Century Gothic" panose="020B0502020202020204" pitchFamily="34" charset="0"/>
                        </a:rPr>
                        <a:t>5*****</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600" dirty="0">
                          <a:latin typeface="Century Gothic" panose="020B0502020202020204" pitchFamily="34" charset="0"/>
                        </a:rPr>
                        <a:t>Expense</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600" dirty="0">
                          <a:latin typeface="Century Gothic" panose="020B0502020202020204" pitchFamily="34" charset="0"/>
                        </a:rPr>
                        <a:t>500,000</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1600" dirty="0">
                        <a:latin typeface="Century Gothic" panose="020B0502020202020204" pitchFamily="34" charset="0"/>
                      </a:endParaRP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381530">
                <a:tc>
                  <a:txBody>
                    <a:bodyPr/>
                    <a:lstStyle/>
                    <a:p>
                      <a:r>
                        <a:rPr lang="en-US" sz="1600" dirty="0">
                          <a:latin typeface="Century Gothic" panose="020B0502020202020204" pitchFamily="34" charset="0"/>
                        </a:rPr>
                        <a:t>4*****</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600" dirty="0">
                          <a:latin typeface="Century Gothic" panose="020B0502020202020204" pitchFamily="34" charset="0"/>
                        </a:rPr>
                        <a:t>Revenue</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sz="1600" dirty="0">
                        <a:latin typeface="Century Gothic" panose="020B0502020202020204" pitchFamily="34" charset="0"/>
                      </a:endParaRP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600" dirty="0">
                          <a:latin typeface="Century Gothic" panose="020B0502020202020204" pitchFamily="34" charset="0"/>
                        </a:rPr>
                        <a:t>500,000</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526929645"/>
              </p:ext>
            </p:extLst>
          </p:nvPr>
        </p:nvGraphicFramePr>
        <p:xfrm>
          <a:off x="459581" y="5410200"/>
          <a:ext cx="5891213" cy="1177925"/>
        </p:xfrm>
        <a:graphic>
          <a:graphicData uri="http://schemas.openxmlformats.org/drawingml/2006/table">
            <a:tbl>
              <a:tblPr firstRow="1" bandRow="1">
                <a:tableStyleId>{5C22544A-7EE6-4342-B048-85BDC9FD1C3A}</a:tableStyleId>
              </a:tblPr>
              <a:tblGrid>
                <a:gridCol w="1489125">
                  <a:extLst>
                    <a:ext uri="{9D8B030D-6E8A-4147-A177-3AD203B41FA5}">
                      <a16:colId xmlns:a16="http://schemas.microsoft.com/office/drawing/2014/main" val="20000"/>
                    </a:ext>
                  </a:extLst>
                </a:gridCol>
                <a:gridCol w="2082162">
                  <a:extLst>
                    <a:ext uri="{9D8B030D-6E8A-4147-A177-3AD203B41FA5}">
                      <a16:colId xmlns:a16="http://schemas.microsoft.com/office/drawing/2014/main" val="20001"/>
                    </a:ext>
                  </a:extLst>
                </a:gridCol>
                <a:gridCol w="1159963">
                  <a:extLst>
                    <a:ext uri="{9D8B030D-6E8A-4147-A177-3AD203B41FA5}">
                      <a16:colId xmlns:a16="http://schemas.microsoft.com/office/drawing/2014/main" val="20002"/>
                    </a:ext>
                  </a:extLst>
                </a:gridCol>
                <a:gridCol w="1159963">
                  <a:extLst>
                    <a:ext uri="{9D8B030D-6E8A-4147-A177-3AD203B41FA5}">
                      <a16:colId xmlns:a16="http://schemas.microsoft.com/office/drawing/2014/main" val="20003"/>
                    </a:ext>
                  </a:extLst>
                </a:gridCol>
              </a:tblGrid>
              <a:tr h="395739">
                <a:tc>
                  <a:txBody>
                    <a:bodyPr/>
                    <a:lstStyle/>
                    <a:p>
                      <a:pPr marL="0" algn="l" defTabSz="514350" rtl="0" eaLnBrk="1" latinLnBrk="0" hangingPunct="1"/>
                      <a:r>
                        <a:rPr lang="en-US" sz="1600" kern="1200" dirty="0">
                          <a:solidFill>
                            <a:schemeClr val="bg1"/>
                          </a:solidFill>
                          <a:latin typeface="Century Gothic" panose="020B0502020202020204" pitchFamily="34" charset="0"/>
                          <a:ea typeface="+mn-ea"/>
                          <a:cs typeface="+mn-cs"/>
                        </a:rPr>
                        <a:t>Object Code</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88546"/>
                    </a:solidFill>
                  </a:tcPr>
                </a:tc>
                <a:tc>
                  <a:txBody>
                    <a:bodyPr/>
                    <a:lstStyle/>
                    <a:p>
                      <a:pPr marL="0" algn="l" defTabSz="514350" rtl="0" eaLnBrk="1" latinLnBrk="0" hangingPunct="1"/>
                      <a:r>
                        <a:rPr lang="en-US" sz="1600" kern="1200" dirty="0">
                          <a:solidFill>
                            <a:schemeClr val="bg1"/>
                          </a:solidFill>
                          <a:latin typeface="Century Gothic" panose="020B0502020202020204" pitchFamily="34" charset="0"/>
                          <a:ea typeface="+mn-ea"/>
                          <a:cs typeface="+mn-cs"/>
                        </a:rPr>
                        <a:t>Object Code Title</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88546"/>
                    </a:solidFill>
                  </a:tcPr>
                </a:tc>
                <a:tc>
                  <a:txBody>
                    <a:bodyPr/>
                    <a:lstStyle/>
                    <a:p>
                      <a:pPr marL="0" algn="l" defTabSz="514350" rtl="0" eaLnBrk="1" latinLnBrk="0" hangingPunct="1"/>
                      <a:r>
                        <a:rPr lang="en-US" sz="1600" kern="1200" dirty="0">
                          <a:solidFill>
                            <a:schemeClr val="bg1"/>
                          </a:solidFill>
                          <a:latin typeface="Century Gothic" panose="020B0502020202020204" pitchFamily="34" charset="0"/>
                          <a:ea typeface="+mn-ea"/>
                          <a:cs typeface="+mn-cs"/>
                        </a:rPr>
                        <a:t>Debit</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88546"/>
                    </a:solidFill>
                  </a:tcPr>
                </a:tc>
                <a:tc>
                  <a:txBody>
                    <a:bodyPr/>
                    <a:lstStyle/>
                    <a:p>
                      <a:pPr marL="0" algn="l" defTabSz="514350" rtl="0" eaLnBrk="1" latinLnBrk="0" hangingPunct="1"/>
                      <a:r>
                        <a:rPr lang="en-US" sz="1600" kern="1200" dirty="0">
                          <a:solidFill>
                            <a:schemeClr val="bg1"/>
                          </a:solidFill>
                          <a:latin typeface="Century Gothic" panose="020B0502020202020204" pitchFamily="34" charset="0"/>
                          <a:ea typeface="+mn-ea"/>
                          <a:cs typeface="+mn-cs"/>
                        </a:rPr>
                        <a:t>Credit</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88546"/>
                    </a:solidFill>
                  </a:tcPr>
                </a:tc>
                <a:extLst>
                  <a:ext uri="{0D108BD9-81ED-4DB2-BD59-A6C34878D82A}">
                    <a16:rowId xmlns:a16="http://schemas.microsoft.com/office/drawing/2014/main" val="10000"/>
                  </a:ext>
                </a:extLst>
              </a:tr>
              <a:tr h="400656">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301000</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Fund Balance</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500,000</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514350" rtl="0" eaLnBrk="1" latinLnBrk="0" hangingPunct="1"/>
                      <a:endParaRPr lang="en-US" sz="1600" kern="1200" dirty="0">
                        <a:solidFill>
                          <a:schemeClr val="dk1"/>
                        </a:solidFill>
                        <a:latin typeface="Century Gothic" panose="020B0502020202020204" pitchFamily="34" charset="0"/>
                        <a:ea typeface="+mn-ea"/>
                        <a:cs typeface="+mn-cs"/>
                      </a:endParaRP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1"/>
                  </a:ext>
                </a:extLst>
              </a:tr>
              <a:tr h="381530">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4*****</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Revenue</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514350" rtl="0" eaLnBrk="1" latinLnBrk="0" hangingPunct="1"/>
                      <a:endParaRPr lang="en-US" sz="1600" kern="1200" dirty="0">
                        <a:solidFill>
                          <a:schemeClr val="dk1"/>
                        </a:solidFill>
                        <a:latin typeface="Century Gothic" panose="020B0502020202020204" pitchFamily="34" charset="0"/>
                        <a:ea typeface="+mn-ea"/>
                        <a:cs typeface="+mn-cs"/>
                      </a:endParaRP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500,000</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811243056"/>
              </p:ext>
            </p:extLst>
          </p:nvPr>
        </p:nvGraphicFramePr>
        <p:xfrm>
          <a:off x="459580" y="7010400"/>
          <a:ext cx="5891213" cy="1177925"/>
        </p:xfrm>
        <a:graphic>
          <a:graphicData uri="http://schemas.openxmlformats.org/drawingml/2006/table">
            <a:tbl>
              <a:tblPr firstRow="1" bandRow="1">
                <a:tableStyleId>{5C22544A-7EE6-4342-B048-85BDC9FD1C3A}</a:tableStyleId>
              </a:tblPr>
              <a:tblGrid>
                <a:gridCol w="1489125">
                  <a:extLst>
                    <a:ext uri="{9D8B030D-6E8A-4147-A177-3AD203B41FA5}">
                      <a16:colId xmlns:a16="http://schemas.microsoft.com/office/drawing/2014/main" val="20000"/>
                    </a:ext>
                  </a:extLst>
                </a:gridCol>
                <a:gridCol w="2082162">
                  <a:extLst>
                    <a:ext uri="{9D8B030D-6E8A-4147-A177-3AD203B41FA5}">
                      <a16:colId xmlns:a16="http://schemas.microsoft.com/office/drawing/2014/main" val="20001"/>
                    </a:ext>
                  </a:extLst>
                </a:gridCol>
                <a:gridCol w="1159963">
                  <a:extLst>
                    <a:ext uri="{9D8B030D-6E8A-4147-A177-3AD203B41FA5}">
                      <a16:colId xmlns:a16="http://schemas.microsoft.com/office/drawing/2014/main" val="20002"/>
                    </a:ext>
                  </a:extLst>
                </a:gridCol>
                <a:gridCol w="1159963">
                  <a:extLst>
                    <a:ext uri="{9D8B030D-6E8A-4147-A177-3AD203B41FA5}">
                      <a16:colId xmlns:a16="http://schemas.microsoft.com/office/drawing/2014/main" val="20003"/>
                    </a:ext>
                  </a:extLst>
                </a:gridCol>
              </a:tblGrid>
              <a:tr h="395739">
                <a:tc>
                  <a:txBody>
                    <a:bodyPr/>
                    <a:lstStyle/>
                    <a:p>
                      <a:pPr marL="0" algn="l" defTabSz="514350" rtl="0" eaLnBrk="1" latinLnBrk="0" hangingPunct="1"/>
                      <a:r>
                        <a:rPr lang="en-US" sz="1600" kern="1200" dirty="0">
                          <a:solidFill>
                            <a:schemeClr val="bg1"/>
                          </a:solidFill>
                          <a:latin typeface="Century Gothic" panose="020B0502020202020204" pitchFamily="34" charset="0"/>
                          <a:ea typeface="+mn-ea"/>
                          <a:cs typeface="+mn-cs"/>
                        </a:rPr>
                        <a:t>Object Code</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marL="0" algn="l" defTabSz="514350" rtl="0" eaLnBrk="1" latinLnBrk="0" hangingPunct="1"/>
                      <a:r>
                        <a:rPr lang="en-US" sz="1600" kern="1200" dirty="0">
                          <a:solidFill>
                            <a:schemeClr val="bg1"/>
                          </a:solidFill>
                          <a:latin typeface="Century Gothic" panose="020B0502020202020204" pitchFamily="34" charset="0"/>
                          <a:ea typeface="+mn-ea"/>
                          <a:cs typeface="+mn-cs"/>
                        </a:rPr>
                        <a:t>Object Code Title</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marL="0" algn="l" defTabSz="514350" rtl="0" eaLnBrk="1" latinLnBrk="0" hangingPunct="1"/>
                      <a:r>
                        <a:rPr lang="en-US" sz="1600" kern="1200" dirty="0">
                          <a:solidFill>
                            <a:schemeClr val="bg1"/>
                          </a:solidFill>
                          <a:latin typeface="Century Gothic" panose="020B0502020202020204" pitchFamily="34" charset="0"/>
                          <a:ea typeface="+mn-ea"/>
                          <a:cs typeface="+mn-cs"/>
                        </a:rPr>
                        <a:t>Debit</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marL="0" algn="l" defTabSz="514350" rtl="0" eaLnBrk="1" latinLnBrk="0" hangingPunct="1"/>
                      <a:r>
                        <a:rPr lang="en-US" sz="1600" kern="1200" dirty="0">
                          <a:solidFill>
                            <a:schemeClr val="bg1"/>
                          </a:solidFill>
                          <a:latin typeface="Century Gothic" panose="020B0502020202020204" pitchFamily="34" charset="0"/>
                          <a:ea typeface="+mn-ea"/>
                          <a:cs typeface="+mn-cs"/>
                        </a:rPr>
                        <a:t>Credit</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extLst>
                  <a:ext uri="{0D108BD9-81ED-4DB2-BD59-A6C34878D82A}">
                    <a16:rowId xmlns:a16="http://schemas.microsoft.com/office/drawing/2014/main" val="10000"/>
                  </a:ext>
                </a:extLst>
              </a:tr>
              <a:tr h="400656">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552085</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Transfer-Out</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500,000</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algn="l" defTabSz="514350" rtl="0" eaLnBrk="1" latinLnBrk="0" hangingPunct="1"/>
                      <a:endParaRPr lang="en-US" sz="1600" kern="1200" dirty="0">
                        <a:solidFill>
                          <a:schemeClr val="dk1"/>
                        </a:solidFill>
                        <a:latin typeface="Century Gothic" panose="020B0502020202020204" pitchFamily="34" charset="0"/>
                        <a:ea typeface="+mn-ea"/>
                        <a:cs typeface="+mn-cs"/>
                      </a:endParaRP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381530">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552080</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Transfer-In</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514350" rtl="0" eaLnBrk="1" latinLnBrk="0" hangingPunct="1"/>
                      <a:endParaRPr lang="en-US" sz="1600" kern="1200" dirty="0">
                        <a:solidFill>
                          <a:schemeClr val="dk1"/>
                        </a:solidFill>
                        <a:latin typeface="Century Gothic" panose="020B0502020202020204" pitchFamily="34" charset="0"/>
                        <a:ea typeface="+mn-ea"/>
                        <a:cs typeface="+mn-cs"/>
                      </a:endParaRP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500,000</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pic>
        <p:nvPicPr>
          <p:cNvPr id="15" name="Picture 14"/>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30218">
        <p14:prism dir="r"/>
      </p:transition>
    </mc:Choice>
    <mc:Fallback xmlns="">
      <p:transition spd="slow" advTm="302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824587034"/>
              </p:ext>
            </p:extLst>
          </p:nvPr>
        </p:nvGraphicFramePr>
        <p:xfrm>
          <a:off x="187324" y="5839125"/>
          <a:ext cx="6457951" cy="1585912"/>
        </p:xfrm>
        <a:graphic>
          <a:graphicData uri="http://schemas.openxmlformats.org/drawingml/2006/table">
            <a:tbl>
              <a:tblPr firstRow="1" bandRow="1">
                <a:tableStyleId>{5C22544A-7EE6-4342-B048-85BDC9FD1C3A}</a:tableStyleId>
              </a:tblPr>
              <a:tblGrid>
                <a:gridCol w="1226778">
                  <a:extLst>
                    <a:ext uri="{9D8B030D-6E8A-4147-A177-3AD203B41FA5}">
                      <a16:colId xmlns:a16="http://schemas.microsoft.com/office/drawing/2014/main" val="20000"/>
                    </a:ext>
                  </a:extLst>
                </a:gridCol>
                <a:gridCol w="1379255">
                  <a:extLst>
                    <a:ext uri="{9D8B030D-6E8A-4147-A177-3AD203B41FA5}">
                      <a16:colId xmlns:a16="http://schemas.microsoft.com/office/drawing/2014/main" val="20001"/>
                    </a:ext>
                  </a:extLst>
                </a:gridCol>
                <a:gridCol w="1821934">
                  <a:extLst>
                    <a:ext uri="{9D8B030D-6E8A-4147-A177-3AD203B41FA5}">
                      <a16:colId xmlns:a16="http://schemas.microsoft.com/office/drawing/2014/main" val="20002"/>
                    </a:ext>
                  </a:extLst>
                </a:gridCol>
                <a:gridCol w="1014992">
                  <a:extLst>
                    <a:ext uri="{9D8B030D-6E8A-4147-A177-3AD203B41FA5}">
                      <a16:colId xmlns:a16="http://schemas.microsoft.com/office/drawing/2014/main" val="20003"/>
                    </a:ext>
                  </a:extLst>
                </a:gridCol>
                <a:gridCol w="1014992">
                  <a:extLst>
                    <a:ext uri="{9D8B030D-6E8A-4147-A177-3AD203B41FA5}">
                      <a16:colId xmlns:a16="http://schemas.microsoft.com/office/drawing/2014/main" val="20004"/>
                    </a:ext>
                  </a:extLst>
                </a:gridCol>
              </a:tblGrid>
              <a:tr h="648936">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Org</a:t>
                      </a:r>
                      <a:r>
                        <a:rPr lang="en-US" sz="1500" baseline="0" dirty="0">
                          <a:solidFill>
                            <a:schemeClr val="bg1"/>
                          </a:solidFill>
                          <a:latin typeface="Century Gothic" panose="020B0502020202020204" pitchFamily="34" charset="0"/>
                        </a:rPr>
                        <a:t> Key</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 Code</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a:t>
                      </a:r>
                      <a:r>
                        <a:rPr lang="en-US" sz="1500" baseline="0" dirty="0">
                          <a:solidFill>
                            <a:schemeClr val="bg1"/>
                          </a:solidFill>
                          <a:latin typeface="Century Gothic" panose="020B0502020202020204" pitchFamily="34" charset="0"/>
                        </a:rPr>
                        <a:t> Code Title</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Debit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Credit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extLst>
                  <a:ext uri="{0D108BD9-81ED-4DB2-BD59-A6C34878D82A}">
                    <a16:rowId xmlns:a16="http://schemas.microsoft.com/office/drawing/2014/main" val="10000"/>
                  </a:ext>
                </a:extLst>
              </a:tr>
              <a:tr h="468488">
                <a:tc>
                  <a:txBody>
                    <a:bodyPr/>
                    <a:lstStyle/>
                    <a:p>
                      <a:r>
                        <a:rPr lang="en-US" sz="1500" dirty="0">
                          <a:latin typeface="Century Gothic" panose="020B0502020202020204" pitchFamily="34" charset="0"/>
                        </a:rPr>
                        <a:t>1556***</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500" dirty="0">
                          <a:latin typeface="Century Gothic" panose="020B0502020202020204" pitchFamily="34" charset="0"/>
                        </a:rPr>
                        <a:t>525010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500" dirty="0">
                          <a:latin typeface="Century Gothic" panose="020B0502020202020204" pitchFamily="34" charset="0"/>
                        </a:rPr>
                        <a:t>Prof</a:t>
                      </a:r>
                      <a:r>
                        <a:rPr lang="en-US" sz="1500" baseline="0" dirty="0">
                          <a:latin typeface="Century Gothic" panose="020B0502020202020204" pitchFamily="34" charset="0"/>
                        </a:rPr>
                        <a:t> &amp; Special Svs</a:t>
                      </a: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500" dirty="0">
                          <a:latin typeface="Century Gothic" panose="020B0502020202020204" pitchFamily="34" charset="0"/>
                        </a:rPr>
                        <a:t>8,000.00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468488">
                <a:tc>
                  <a:txBody>
                    <a:bodyPr/>
                    <a:lstStyle/>
                    <a:p>
                      <a:r>
                        <a:rPr lang="en-US" sz="1500" dirty="0">
                          <a:latin typeface="Century Gothic" panose="020B0502020202020204" pitchFamily="34" charset="0"/>
                        </a:rPr>
                        <a:t>1002***</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500" dirty="0">
                          <a:latin typeface="Century Gothic" panose="020B0502020202020204" pitchFamily="34" charset="0"/>
                        </a:rPr>
                        <a:t>493000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500" dirty="0">
                          <a:latin typeface="Century Gothic" panose="020B0502020202020204" pitchFamily="34" charset="0"/>
                        </a:rPr>
                        <a:t>Reimb for Services</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500" dirty="0">
                          <a:latin typeface="Century Gothic" panose="020B0502020202020204" pitchFamily="34" charset="0"/>
                        </a:rPr>
                        <a:t>8,000.00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sp>
        <p:nvSpPr>
          <p:cNvPr id="10" name="Title 1"/>
          <p:cNvSpPr txBox="1">
            <a:spLocks/>
          </p:cNvSpPr>
          <p:nvPr/>
        </p:nvSpPr>
        <p:spPr>
          <a:xfrm>
            <a:off x="215900" y="1087438"/>
            <a:ext cx="6400800" cy="1184275"/>
          </a:xfrm>
          <a:prstGeom prst="rect">
            <a:avLst/>
          </a:prstGeom>
          <a:solidFill>
            <a:schemeClr val="accent4">
              <a:lumMod val="20000"/>
              <a:lumOff val="80000"/>
            </a:schemeClr>
          </a:solidFill>
        </p:spPr>
        <p:txBody>
          <a:bodyPr anchor="ctr">
            <a:normAutofit fontScale="92500" lnSpcReduction="1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Transfers Between Different Governmental Type Funds (Cont’d)</a:t>
            </a:r>
          </a:p>
        </p:txBody>
      </p:sp>
      <p:sp>
        <p:nvSpPr>
          <p:cNvPr id="11" name="Content Placeholder 4"/>
          <p:cNvSpPr txBox="1">
            <a:spLocks/>
          </p:cNvSpPr>
          <p:nvPr/>
        </p:nvSpPr>
        <p:spPr>
          <a:xfrm>
            <a:off x="215900" y="2874319"/>
            <a:ext cx="6402388" cy="2362200"/>
          </a:xfrm>
          <a:prstGeom prst="rect">
            <a:avLst/>
          </a:prstGeom>
          <a:solidFill>
            <a:schemeClr val="accent4">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buFont typeface="Arial" panose="020B0604020202020204" pitchFamily="34" charset="0"/>
              <a:buNone/>
              <a:defRPr/>
            </a:pPr>
            <a:r>
              <a:rPr lang="en-US" sz="2800" b="1" dirty="0">
                <a:latin typeface="Arial Black" panose="020B0A04020102020204" pitchFamily="34" charset="0"/>
                <a:cs typeface="Arial" panose="020B0604020202020204" pitchFamily="34" charset="0"/>
              </a:rPr>
              <a:t>Example #1:</a:t>
            </a:r>
          </a:p>
          <a:p>
            <a:pPr algn="ctr">
              <a:buFont typeface="Arial" panose="020B0604020202020204" pitchFamily="34" charset="0"/>
              <a:buNone/>
              <a:defRPr/>
            </a:pPr>
            <a:r>
              <a:rPr lang="en-US" sz="2700" dirty="0">
                <a:latin typeface="Arial" panose="020B0604020202020204" pitchFamily="34" charset="0"/>
                <a:cs typeface="Arial" panose="020B0604020202020204" pitchFamily="34" charset="0"/>
              </a:rPr>
              <a:t>Special Revenue to General Fund</a:t>
            </a:r>
          </a:p>
          <a:p>
            <a:pPr>
              <a:buFont typeface="Arial" panose="020B0604020202020204" pitchFamily="34" charset="0"/>
              <a:buNone/>
              <a:defRPr/>
            </a:pPr>
            <a:endParaRPr lang="en-US" sz="2700" dirty="0">
              <a:latin typeface="Arial" panose="020B0604020202020204" pitchFamily="34" charset="0"/>
              <a:cs typeface="Arial" panose="020B0604020202020204" pitchFamily="34" charset="0"/>
            </a:endParaRPr>
          </a:p>
          <a:p>
            <a:pPr>
              <a:buFont typeface="Arial" panose="020B0604020202020204" pitchFamily="34" charset="0"/>
              <a:buNone/>
              <a:defRPr/>
            </a:pPr>
            <a:r>
              <a:rPr lang="en-US" sz="2700" dirty="0">
                <a:latin typeface="Arial" panose="020B0604020202020204" pitchFamily="34" charset="0"/>
                <a:cs typeface="Arial" panose="020B0604020202020204" pitchFamily="34" charset="0"/>
              </a:rPr>
              <a:t>Reimbursement to General Fund for Services Provided:</a:t>
            </a: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29239">
        <p14:prism dir="d"/>
      </p:transition>
    </mc:Choice>
    <mc:Fallback xmlns="">
      <p:transition spd="slow" advTm="292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8" name="Content Placeholder 4"/>
          <p:cNvSpPr txBox="1">
            <a:spLocks/>
          </p:cNvSpPr>
          <p:nvPr/>
        </p:nvSpPr>
        <p:spPr>
          <a:xfrm>
            <a:off x="227013" y="2690813"/>
            <a:ext cx="6402388" cy="2209800"/>
          </a:xfrm>
          <a:prstGeom prst="rect">
            <a:avLst/>
          </a:prstGeom>
          <a:solidFill>
            <a:schemeClr val="accent4">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buFont typeface="Arial" panose="020B0604020202020204" pitchFamily="34" charset="0"/>
              <a:buNone/>
              <a:defRPr/>
            </a:pPr>
            <a:r>
              <a:rPr lang="en-US" sz="2800" b="1" dirty="0">
                <a:latin typeface="Arial Black" panose="020B0A04020102020204" pitchFamily="34" charset="0"/>
              </a:rPr>
              <a:t>Example #2: </a:t>
            </a:r>
            <a:br>
              <a:rPr lang="en-US" sz="2800" b="1" dirty="0">
                <a:latin typeface="Arial Black" panose="020B0A04020102020204" pitchFamily="34" charset="0"/>
              </a:rPr>
            </a:br>
            <a:r>
              <a:rPr lang="en-US" sz="2700" dirty="0">
                <a:latin typeface="Arial" panose="020B0604020202020204" pitchFamily="34" charset="0"/>
                <a:cs typeface="Arial" panose="020B0604020202020204" pitchFamily="34" charset="0"/>
              </a:rPr>
              <a:t>Trust Fund to Special Revenue</a:t>
            </a:r>
          </a:p>
          <a:p>
            <a:pPr algn="ctr">
              <a:buFont typeface="Arial" panose="020B0604020202020204" pitchFamily="34" charset="0"/>
              <a:buNone/>
              <a:defRPr/>
            </a:pPr>
            <a:endParaRPr lang="en-US" sz="2700" dirty="0">
              <a:latin typeface="Arial" panose="020B0604020202020204" pitchFamily="34" charset="0"/>
              <a:cs typeface="Arial" panose="020B0604020202020204" pitchFamily="34" charset="0"/>
            </a:endParaRPr>
          </a:p>
          <a:p>
            <a:pPr>
              <a:buFont typeface="Arial" panose="020B0604020202020204" pitchFamily="34" charset="0"/>
              <a:buNone/>
              <a:defRPr/>
            </a:pPr>
            <a:r>
              <a:rPr lang="en-US" sz="2700" dirty="0">
                <a:latin typeface="Arial" panose="020B0604020202020204" pitchFamily="34" charset="0"/>
                <a:cs typeface="Arial" panose="020B0604020202020204" pitchFamily="34" charset="0"/>
              </a:rPr>
              <a:t>To record revenue from a Trust fund to a Special Revenue or General Fund:</a:t>
            </a: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620702672"/>
              </p:ext>
            </p:extLst>
          </p:nvPr>
        </p:nvGraphicFramePr>
        <p:xfrm>
          <a:off x="173038" y="5521325"/>
          <a:ext cx="6457951" cy="1585912"/>
        </p:xfrm>
        <a:graphic>
          <a:graphicData uri="http://schemas.openxmlformats.org/drawingml/2006/table">
            <a:tbl>
              <a:tblPr firstRow="1" bandRow="1">
                <a:tableStyleId>{5C22544A-7EE6-4342-B048-85BDC9FD1C3A}</a:tableStyleId>
              </a:tblPr>
              <a:tblGrid>
                <a:gridCol w="1226778">
                  <a:extLst>
                    <a:ext uri="{9D8B030D-6E8A-4147-A177-3AD203B41FA5}">
                      <a16:colId xmlns:a16="http://schemas.microsoft.com/office/drawing/2014/main" val="20000"/>
                    </a:ext>
                  </a:extLst>
                </a:gridCol>
                <a:gridCol w="1379255">
                  <a:extLst>
                    <a:ext uri="{9D8B030D-6E8A-4147-A177-3AD203B41FA5}">
                      <a16:colId xmlns:a16="http://schemas.microsoft.com/office/drawing/2014/main" val="20001"/>
                    </a:ext>
                  </a:extLst>
                </a:gridCol>
                <a:gridCol w="1821934">
                  <a:extLst>
                    <a:ext uri="{9D8B030D-6E8A-4147-A177-3AD203B41FA5}">
                      <a16:colId xmlns:a16="http://schemas.microsoft.com/office/drawing/2014/main" val="20002"/>
                    </a:ext>
                  </a:extLst>
                </a:gridCol>
                <a:gridCol w="1014992">
                  <a:extLst>
                    <a:ext uri="{9D8B030D-6E8A-4147-A177-3AD203B41FA5}">
                      <a16:colId xmlns:a16="http://schemas.microsoft.com/office/drawing/2014/main" val="20003"/>
                    </a:ext>
                  </a:extLst>
                </a:gridCol>
                <a:gridCol w="1014992">
                  <a:extLst>
                    <a:ext uri="{9D8B030D-6E8A-4147-A177-3AD203B41FA5}">
                      <a16:colId xmlns:a16="http://schemas.microsoft.com/office/drawing/2014/main" val="20004"/>
                    </a:ext>
                  </a:extLst>
                </a:gridCol>
              </a:tblGrid>
              <a:tr h="648936">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Org</a:t>
                      </a:r>
                      <a:r>
                        <a:rPr lang="en-US" sz="1500" baseline="0" dirty="0">
                          <a:solidFill>
                            <a:schemeClr val="bg1"/>
                          </a:solidFill>
                          <a:latin typeface="Century Gothic" panose="020B0502020202020204" pitchFamily="34" charset="0"/>
                        </a:rPr>
                        <a:t> Key</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 Code</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a:t>
                      </a:r>
                      <a:r>
                        <a:rPr lang="en-US" sz="1500" baseline="0" dirty="0">
                          <a:solidFill>
                            <a:schemeClr val="bg1"/>
                          </a:solidFill>
                          <a:latin typeface="Century Gothic" panose="020B0502020202020204" pitchFamily="34" charset="0"/>
                        </a:rPr>
                        <a:t> Code Title</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Debit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Credit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extLst>
                  <a:ext uri="{0D108BD9-81ED-4DB2-BD59-A6C34878D82A}">
                    <a16:rowId xmlns:a16="http://schemas.microsoft.com/office/drawing/2014/main" val="10000"/>
                  </a:ext>
                </a:extLst>
              </a:tr>
              <a:tr h="468488">
                <a:tc>
                  <a:txBody>
                    <a:bodyPr/>
                    <a:lstStyle/>
                    <a:p>
                      <a:r>
                        <a:rPr lang="en-US" sz="1500" dirty="0">
                          <a:latin typeface="Century Gothic" panose="020B0502020202020204" pitchFamily="34" charset="0"/>
                        </a:rPr>
                        <a:t>1225</a:t>
                      </a:r>
                      <a:r>
                        <a:rPr lang="en-US" sz="1500" b="1" u="sng" dirty="0">
                          <a:latin typeface="Century Gothic" panose="020B0502020202020204" pitchFamily="34" charset="0"/>
                        </a:rPr>
                        <a:t>000</a:t>
                      </a:r>
                      <a:endParaRPr lang="en-US" sz="1500" b="1"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500" dirty="0">
                          <a:latin typeface="Century Gothic" panose="020B0502020202020204" pitchFamily="34" charset="0"/>
                        </a:rPr>
                        <a:t>301000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500" dirty="0">
                          <a:latin typeface="Century Gothic" panose="020B0502020202020204" pitchFamily="34" charset="0"/>
                        </a:rPr>
                        <a:t>Fund Balance</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500" dirty="0">
                          <a:latin typeface="Century Gothic" panose="020B0502020202020204" pitchFamily="34" charset="0"/>
                        </a:rPr>
                        <a:t>8,000.00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468488">
                <a:tc>
                  <a:txBody>
                    <a:bodyPr/>
                    <a:lstStyle/>
                    <a:p>
                      <a:r>
                        <a:rPr lang="en-US" sz="1500" dirty="0">
                          <a:latin typeface="Century Gothic" panose="020B0502020202020204" pitchFamily="34" charset="0"/>
                        </a:rPr>
                        <a:t>1847</a:t>
                      </a:r>
                      <a:r>
                        <a:rPr lang="en-US" sz="1500" u="sng" dirty="0">
                          <a:latin typeface="Century Gothic" panose="020B0502020202020204" pitchFamily="34" charset="0"/>
                        </a:rPr>
                        <a:t>001</a:t>
                      </a: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500" dirty="0">
                          <a:latin typeface="Century Gothic" panose="020B0502020202020204" pitchFamily="34" charset="0"/>
                        </a:rPr>
                        <a:t>446010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500" dirty="0">
                          <a:latin typeface="Century Gothic" panose="020B0502020202020204" pitchFamily="34" charset="0"/>
                        </a:rPr>
                        <a:t>State Aid</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500" dirty="0">
                          <a:latin typeface="Century Gothic" panose="020B0502020202020204" pitchFamily="34" charset="0"/>
                        </a:rPr>
                        <a:t>8,000.00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sp>
        <p:nvSpPr>
          <p:cNvPr id="12" name="Content Placeholder 4"/>
          <p:cNvSpPr txBox="1">
            <a:spLocks/>
          </p:cNvSpPr>
          <p:nvPr/>
        </p:nvSpPr>
        <p:spPr>
          <a:xfrm>
            <a:off x="227013" y="7456488"/>
            <a:ext cx="6402387" cy="1066800"/>
          </a:xfrm>
          <a:prstGeom prst="rect">
            <a:avLst/>
          </a:prstGeom>
          <a:solidFill>
            <a:schemeClr val="accent4">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buFont typeface="Arial" panose="020B0604020202020204" pitchFamily="34" charset="0"/>
              <a:buNone/>
              <a:defRPr/>
            </a:pPr>
            <a:r>
              <a:rPr lang="en-US" sz="2700" b="1" dirty="0">
                <a:latin typeface="Arial" panose="020B0604020202020204" pitchFamily="34" charset="0"/>
                <a:cs typeface="Arial" panose="020B0604020202020204" pitchFamily="34" charset="0"/>
              </a:rPr>
              <a:t>Note: </a:t>
            </a:r>
            <a:r>
              <a:rPr lang="en-US" sz="2700" dirty="0">
                <a:latin typeface="Arial" panose="020B0604020202020204" pitchFamily="34" charset="0"/>
                <a:cs typeface="Arial" panose="020B0604020202020204" pitchFamily="34" charset="0"/>
              </a:rPr>
              <a:t>When transferring from a trust fund, the Org Key must end in </a:t>
            </a:r>
            <a:r>
              <a:rPr lang="en-US" sz="2700" b="1" dirty="0">
                <a:latin typeface="Arial" panose="020B0604020202020204" pitchFamily="34" charset="0"/>
                <a:cs typeface="Arial" panose="020B0604020202020204" pitchFamily="34" charset="0"/>
              </a:rPr>
              <a:t>000</a:t>
            </a: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sp>
        <p:nvSpPr>
          <p:cNvPr id="10" name="Title 1"/>
          <p:cNvSpPr txBox="1">
            <a:spLocks/>
          </p:cNvSpPr>
          <p:nvPr/>
        </p:nvSpPr>
        <p:spPr>
          <a:xfrm>
            <a:off x="215900" y="1087438"/>
            <a:ext cx="6419678" cy="1184275"/>
          </a:xfrm>
          <a:prstGeom prst="rect">
            <a:avLst/>
          </a:prstGeom>
          <a:solidFill>
            <a:schemeClr val="accent4">
              <a:lumMod val="20000"/>
              <a:lumOff val="80000"/>
            </a:schemeClr>
          </a:solidFill>
        </p:spPr>
        <p:txBody>
          <a:bodyPr anchor="ctr">
            <a:normAutofit fontScale="92500" lnSpcReduction="1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Transfers Between Different Governmental Type Funds (Cont’d)</a:t>
            </a:r>
          </a:p>
        </p:txBody>
      </p:sp>
      <p:pic>
        <p:nvPicPr>
          <p:cNvPr id="14" name="Picture 13"/>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42720">
        <p14:prism/>
      </p:transition>
    </mc:Choice>
    <mc:Fallback xmlns="">
      <p:transition spd="slow" advTm="427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68300" y="878621"/>
            <a:ext cx="6057900" cy="550862"/>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Deposits</a:t>
            </a:r>
          </a:p>
        </p:txBody>
      </p:sp>
      <p:sp>
        <p:nvSpPr>
          <p:cNvPr id="7" name="Content Placeholder 4"/>
          <p:cNvSpPr txBox="1">
            <a:spLocks/>
          </p:cNvSpPr>
          <p:nvPr/>
        </p:nvSpPr>
        <p:spPr>
          <a:xfrm>
            <a:off x="387350" y="8299450"/>
            <a:ext cx="6070600" cy="768350"/>
          </a:xfrm>
          <a:prstGeom prst="rect">
            <a:avLst/>
          </a:prstGeom>
          <a:solidFill>
            <a:schemeClr val="accent4">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defTabSz="914400">
              <a:lnSpc>
                <a:spcPct val="100000"/>
              </a:lnSpc>
              <a:spcBef>
                <a:spcPct val="0"/>
              </a:spcBef>
              <a:buFont typeface="Arial" panose="020B0604020202020204" pitchFamily="34" charset="0"/>
              <a:buNone/>
              <a:defRPr/>
            </a:pPr>
            <a:r>
              <a:rPr lang="en-US" altLang="en-US" sz="2400" b="1" dirty="0">
                <a:solidFill>
                  <a:prstClr val="black"/>
                </a:solidFill>
                <a:latin typeface="Arial" panose="020B0604020202020204" pitchFamily="34" charset="0"/>
                <a:cs typeface="Arial" panose="020B0604020202020204" pitchFamily="34" charset="0"/>
              </a:rPr>
              <a:t>Example of how deposit permits should indicate which FY revenue belongs to.</a:t>
            </a: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714" y="1413164"/>
            <a:ext cx="5534037" cy="6906066"/>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33244">
        <p14:prism dir="r"/>
      </p:transition>
    </mc:Choice>
    <mc:Fallback xmlns="">
      <p:transition spd="slow" advTm="332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8" name="Content Placeholder 4"/>
          <p:cNvSpPr txBox="1">
            <a:spLocks/>
          </p:cNvSpPr>
          <p:nvPr/>
        </p:nvSpPr>
        <p:spPr>
          <a:xfrm>
            <a:off x="227013" y="2644775"/>
            <a:ext cx="6402387" cy="2592387"/>
          </a:xfrm>
          <a:prstGeom prst="rect">
            <a:avLst/>
          </a:prstGeom>
          <a:solidFill>
            <a:schemeClr val="accent4">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None/>
              <a:defRPr/>
            </a:pPr>
            <a:r>
              <a:rPr lang="en-US" sz="2800" b="1" dirty="0">
                <a:latin typeface="Arial Black" panose="020B0A04020102020204" pitchFamily="34" charset="0"/>
              </a:rPr>
              <a:t>Example #3: </a:t>
            </a:r>
            <a:br>
              <a:rPr lang="en-US" sz="2800" b="1" dirty="0">
                <a:latin typeface="Arial Black" panose="020B0A04020102020204" pitchFamily="34" charset="0"/>
              </a:rPr>
            </a:br>
            <a:r>
              <a:rPr lang="en-US" sz="2700" dirty="0">
                <a:latin typeface="Arial" panose="020B0604020202020204" pitchFamily="34" charset="0"/>
                <a:cs typeface="Arial" panose="020B0604020202020204" pitchFamily="34" charset="0"/>
              </a:rPr>
              <a:t>Special Revenue to General Fund</a:t>
            </a:r>
          </a:p>
          <a:p>
            <a:pPr marL="0" indent="0">
              <a:buNone/>
              <a:defRPr/>
            </a:pPr>
            <a:endParaRPr lang="en-US" sz="2700" dirty="0">
              <a:latin typeface="Arial" panose="020B0604020202020204" pitchFamily="34" charset="0"/>
              <a:cs typeface="Arial" panose="020B0604020202020204" pitchFamily="34" charset="0"/>
            </a:endParaRPr>
          </a:p>
          <a:p>
            <a:pPr marL="0" indent="0">
              <a:buNone/>
              <a:defRPr/>
            </a:pPr>
            <a:r>
              <a:rPr lang="en-US" sz="2700" dirty="0">
                <a:latin typeface="Arial" panose="020B0604020202020204" pitchFamily="34" charset="0"/>
                <a:cs typeface="Arial" panose="020B0604020202020204" pitchFamily="34" charset="0"/>
              </a:rPr>
              <a:t>Reimbursement from a Special Revenue to a General Fund for pass thru payments and budget transfers:</a:t>
            </a: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97262829"/>
              </p:ext>
            </p:extLst>
          </p:nvPr>
        </p:nvGraphicFramePr>
        <p:xfrm>
          <a:off x="195263" y="5943600"/>
          <a:ext cx="6457951" cy="1585912"/>
        </p:xfrm>
        <a:graphic>
          <a:graphicData uri="http://schemas.openxmlformats.org/drawingml/2006/table">
            <a:tbl>
              <a:tblPr firstRow="1" bandRow="1">
                <a:tableStyleId>{5C22544A-7EE6-4342-B048-85BDC9FD1C3A}</a:tableStyleId>
              </a:tblPr>
              <a:tblGrid>
                <a:gridCol w="1226778">
                  <a:extLst>
                    <a:ext uri="{9D8B030D-6E8A-4147-A177-3AD203B41FA5}">
                      <a16:colId xmlns:a16="http://schemas.microsoft.com/office/drawing/2014/main" val="20000"/>
                    </a:ext>
                  </a:extLst>
                </a:gridCol>
                <a:gridCol w="1379255">
                  <a:extLst>
                    <a:ext uri="{9D8B030D-6E8A-4147-A177-3AD203B41FA5}">
                      <a16:colId xmlns:a16="http://schemas.microsoft.com/office/drawing/2014/main" val="20001"/>
                    </a:ext>
                  </a:extLst>
                </a:gridCol>
                <a:gridCol w="1821934">
                  <a:extLst>
                    <a:ext uri="{9D8B030D-6E8A-4147-A177-3AD203B41FA5}">
                      <a16:colId xmlns:a16="http://schemas.microsoft.com/office/drawing/2014/main" val="20002"/>
                    </a:ext>
                  </a:extLst>
                </a:gridCol>
                <a:gridCol w="1014992">
                  <a:extLst>
                    <a:ext uri="{9D8B030D-6E8A-4147-A177-3AD203B41FA5}">
                      <a16:colId xmlns:a16="http://schemas.microsoft.com/office/drawing/2014/main" val="20003"/>
                    </a:ext>
                  </a:extLst>
                </a:gridCol>
                <a:gridCol w="1014992">
                  <a:extLst>
                    <a:ext uri="{9D8B030D-6E8A-4147-A177-3AD203B41FA5}">
                      <a16:colId xmlns:a16="http://schemas.microsoft.com/office/drawing/2014/main" val="20004"/>
                    </a:ext>
                  </a:extLst>
                </a:gridCol>
              </a:tblGrid>
              <a:tr h="648936">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Org</a:t>
                      </a:r>
                      <a:r>
                        <a:rPr lang="en-US" sz="1500" baseline="0" dirty="0">
                          <a:solidFill>
                            <a:schemeClr val="bg1"/>
                          </a:solidFill>
                          <a:latin typeface="Century Gothic" panose="020B0502020202020204" pitchFamily="34" charset="0"/>
                        </a:rPr>
                        <a:t> Key</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 Code</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a:t>
                      </a:r>
                      <a:r>
                        <a:rPr lang="en-US" sz="1500" baseline="0" dirty="0">
                          <a:solidFill>
                            <a:schemeClr val="bg1"/>
                          </a:solidFill>
                          <a:latin typeface="Century Gothic" panose="020B0502020202020204" pitchFamily="34" charset="0"/>
                        </a:rPr>
                        <a:t> Code Title</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Debit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Credit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8546"/>
                    </a:solidFill>
                  </a:tcPr>
                </a:tc>
                <a:extLst>
                  <a:ext uri="{0D108BD9-81ED-4DB2-BD59-A6C34878D82A}">
                    <a16:rowId xmlns:a16="http://schemas.microsoft.com/office/drawing/2014/main" val="10000"/>
                  </a:ext>
                </a:extLst>
              </a:tr>
              <a:tr h="468488">
                <a:tc>
                  <a:txBody>
                    <a:bodyPr/>
                    <a:lstStyle/>
                    <a:p>
                      <a:r>
                        <a:rPr lang="en-US" sz="1500" dirty="0">
                          <a:latin typeface="Century Gothic" panose="020B0502020202020204" pitchFamily="34" charset="0"/>
                        </a:rPr>
                        <a:t>1866***</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500" dirty="0">
                          <a:latin typeface="Century Gothic" panose="020B0502020202020204" pitchFamily="34" charset="0"/>
                        </a:rPr>
                        <a:t>552085</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500" dirty="0">
                          <a:latin typeface="Century Gothic" panose="020B0502020202020204" pitchFamily="34" charset="0"/>
                        </a:rPr>
                        <a:t>Transfer-Out</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500" dirty="0">
                          <a:latin typeface="Century Gothic" panose="020B0502020202020204" pitchFamily="34" charset="0"/>
                        </a:rPr>
                        <a:t>8,000.00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468488">
                <a:tc>
                  <a:txBody>
                    <a:bodyPr/>
                    <a:lstStyle/>
                    <a:p>
                      <a:r>
                        <a:rPr lang="en-US" sz="1500" dirty="0">
                          <a:latin typeface="Century Gothic" panose="020B0502020202020204" pitchFamily="34" charset="0"/>
                        </a:rPr>
                        <a:t>1028***</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500" dirty="0">
                          <a:latin typeface="Century Gothic" panose="020B0502020202020204" pitchFamily="34" charset="0"/>
                        </a:rPr>
                        <a:t>552080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500" dirty="0">
                          <a:latin typeface="Century Gothic" panose="020B0502020202020204" pitchFamily="34" charset="0"/>
                        </a:rPr>
                        <a:t>Transfer-In</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500" dirty="0">
                          <a:latin typeface="Century Gothic" panose="020B0502020202020204" pitchFamily="34" charset="0"/>
                        </a:rPr>
                        <a:t>8,000.00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sp>
        <p:nvSpPr>
          <p:cNvPr id="9" name="Title 1"/>
          <p:cNvSpPr txBox="1">
            <a:spLocks/>
          </p:cNvSpPr>
          <p:nvPr/>
        </p:nvSpPr>
        <p:spPr>
          <a:xfrm>
            <a:off x="215900" y="1087438"/>
            <a:ext cx="6400800" cy="1184275"/>
          </a:xfrm>
          <a:prstGeom prst="rect">
            <a:avLst/>
          </a:prstGeom>
          <a:solidFill>
            <a:schemeClr val="accent4">
              <a:lumMod val="20000"/>
              <a:lumOff val="80000"/>
            </a:schemeClr>
          </a:solidFill>
        </p:spPr>
        <p:txBody>
          <a:bodyPr anchor="ctr">
            <a:normAutofit fontScale="92500" lnSpcReduction="1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Transfers Between Different Governmental Type Funds (Cont’d)</a:t>
            </a:r>
          </a:p>
        </p:txBody>
      </p:sp>
      <p:pic>
        <p:nvPicPr>
          <p:cNvPr id="12" name="Picture 11"/>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27740">
        <p14:prism dir="u"/>
      </p:transition>
    </mc:Choice>
    <mc:Fallback xmlns="">
      <p:transition spd="slow" advTm="277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48829" y="942575"/>
            <a:ext cx="6148615" cy="585787"/>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Proper JE Memo Format</a:t>
            </a: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7"/>
          <a:stretch>
            <a:fillRect/>
          </a:stretch>
        </p:blipFill>
        <p:spPr>
          <a:xfrm>
            <a:off x="360557" y="1600200"/>
            <a:ext cx="6136888" cy="7447676"/>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1245">
        <p14:prism dir="r"/>
      </p:transition>
    </mc:Choice>
    <mc:Fallback xmlns="">
      <p:transition spd="slow" advTm="512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1157288"/>
            <a:ext cx="6057900" cy="1004887"/>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PURCHASING </a:t>
            </a:r>
            <a:br>
              <a:rPr lang="en-US" sz="3000" b="1" dirty="0">
                <a:latin typeface="Arial Black" panose="020B0A04020102020204" pitchFamily="34" charset="0"/>
              </a:rPr>
            </a:br>
            <a:r>
              <a:rPr lang="en-US" sz="3000" b="1" dirty="0">
                <a:latin typeface="Arial Black" panose="020B0A04020102020204" pitchFamily="34" charset="0"/>
              </a:rPr>
              <a:t>YEAR END PROCESSES</a:t>
            </a:r>
          </a:p>
        </p:txBody>
      </p:sp>
      <p:sp>
        <p:nvSpPr>
          <p:cNvPr id="8" name="Content Placeholder 4"/>
          <p:cNvSpPr txBox="1">
            <a:spLocks/>
          </p:cNvSpPr>
          <p:nvPr/>
        </p:nvSpPr>
        <p:spPr>
          <a:xfrm>
            <a:off x="400050" y="2362200"/>
            <a:ext cx="6057900" cy="6548437"/>
          </a:xfrm>
          <a:prstGeom prst="rect">
            <a:avLst/>
          </a:prstGeom>
          <a:solidFill>
            <a:schemeClr val="accent4">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0" indent="0">
              <a:buNone/>
            </a:pPr>
            <a:r>
              <a:rPr lang="en-US" sz="1200" dirty="0"/>
              <a:t> </a:t>
            </a:r>
          </a:p>
          <a:p>
            <a:pPr lvl="0">
              <a:buFont typeface="Wingdings" panose="05000000000000000000" pitchFamily="2" charset="2"/>
              <a:buChar char="v"/>
            </a:pPr>
            <a:r>
              <a:rPr lang="en-US" sz="1700" b="1" dirty="0"/>
              <a:t>PURCHASE REQUESTS </a:t>
            </a:r>
            <a:r>
              <a:rPr lang="en-US" sz="1700" dirty="0"/>
              <a:t>– review balances when processing   requisitions, if funds are not available it will delay processing time.  This is especially important when purchasing late in the year</a:t>
            </a:r>
            <a:r>
              <a:rPr lang="en-US" sz="1700" dirty="0" smtClean="0"/>
              <a:t>.</a:t>
            </a:r>
            <a:r>
              <a:rPr lang="en-US" sz="1700" b="1" dirty="0"/>
              <a:t> Purchase Orders will not be issued if funds are not </a:t>
            </a:r>
            <a:r>
              <a:rPr lang="en-US" sz="1700" b="1" dirty="0" smtClean="0"/>
              <a:t>available.</a:t>
            </a:r>
            <a:endParaRPr lang="en-US" sz="1700" dirty="0"/>
          </a:p>
          <a:p>
            <a:pPr lvl="1"/>
            <a:r>
              <a:rPr lang="en-US" sz="1700" dirty="0" smtClean="0"/>
              <a:t>Provide full descriptions</a:t>
            </a:r>
          </a:p>
          <a:p>
            <a:pPr lvl="1"/>
            <a:r>
              <a:rPr lang="en-US" sz="1700" dirty="0" smtClean="0"/>
              <a:t>Reminders: </a:t>
            </a:r>
            <a:endParaRPr lang="en-US" sz="1700" dirty="0"/>
          </a:p>
          <a:p>
            <a:pPr lvl="2">
              <a:buFont typeface="Wingdings" panose="05000000000000000000" pitchFamily="2" charset="2"/>
              <a:buChar char="Ø"/>
            </a:pPr>
            <a:r>
              <a:rPr lang="en-US" sz="1475" dirty="0"/>
              <a:t>Fixed Assets – must have approved minute order &amp; date.  Be sure to attach Board documentation within the system.</a:t>
            </a:r>
          </a:p>
          <a:p>
            <a:pPr lvl="2">
              <a:buFont typeface="Wingdings" panose="05000000000000000000" pitchFamily="2" charset="2"/>
              <a:buChar char="Ø"/>
            </a:pPr>
            <a:r>
              <a:rPr lang="en-US" sz="1475" dirty="0"/>
              <a:t>We will ask questions for requests that are out of the ordinary, such as shirts, food, boots, canopies – provide as much information up front as possible to avoid delays.</a:t>
            </a:r>
          </a:p>
          <a:p>
            <a:pPr lvl="2">
              <a:buFont typeface="Wingdings" panose="05000000000000000000" pitchFamily="2" charset="2"/>
              <a:buChar char="Ø"/>
            </a:pPr>
            <a:r>
              <a:rPr lang="en-US" sz="1475" dirty="0"/>
              <a:t>Remit To – if a vendor has a specific address be sure to make the appropriate change </a:t>
            </a:r>
          </a:p>
          <a:p>
            <a:pPr marL="0" indent="0">
              <a:buNone/>
            </a:pPr>
            <a:endParaRPr lang="en-US" sz="1300" dirty="0"/>
          </a:p>
          <a:p>
            <a:pPr lvl="0">
              <a:buFont typeface="Wingdings" panose="05000000000000000000" pitchFamily="2" charset="2"/>
              <a:buChar char="v"/>
            </a:pPr>
            <a:r>
              <a:rPr lang="en-US" sz="1700" dirty="0"/>
              <a:t> </a:t>
            </a:r>
            <a:r>
              <a:rPr lang="en-US" sz="1700" b="1" dirty="0"/>
              <a:t>CONFIRMING</a:t>
            </a:r>
            <a:r>
              <a:rPr lang="en-US" sz="1700" dirty="0"/>
              <a:t> – (Invoice PO’s) – Confirming invoices have been increasing in numbers.  Please try to obtain a PO before purchasing on your own.  Confirming should be used only for standard monthly bills and contracts.  Departments are not authorized to purchase on their own, please utilize the Procurement Process, you could be putting the County at risk. </a:t>
            </a:r>
          </a:p>
          <a:p>
            <a:pPr lvl="1"/>
            <a:r>
              <a:rPr lang="en-US" sz="1700" dirty="0"/>
              <a:t>Indicate fiscal year (</a:t>
            </a:r>
            <a:r>
              <a:rPr lang="en-US" sz="1700" dirty="0" smtClean="0"/>
              <a:t>2020/2021)</a:t>
            </a:r>
            <a:endParaRPr lang="en-US" sz="1700" dirty="0"/>
          </a:p>
          <a:p>
            <a:pPr lvl="1"/>
            <a:r>
              <a:rPr lang="en-US" sz="1700" dirty="0"/>
              <a:t>New Year – indicate fiscal year in description and notes (</a:t>
            </a:r>
            <a:r>
              <a:rPr lang="en-US" sz="1700" dirty="0" smtClean="0"/>
              <a:t>2021/2022)</a:t>
            </a:r>
            <a:endParaRPr lang="en-US" sz="1700" dirty="0"/>
          </a:p>
          <a:p>
            <a:pPr lvl="1"/>
            <a:r>
              <a:rPr lang="en-US" sz="1700" dirty="0"/>
              <a:t>Add full descriptions, as much information as possible</a:t>
            </a:r>
          </a:p>
          <a:p>
            <a:pPr marL="0" indent="0">
              <a:buNone/>
              <a:defRPr/>
            </a:pPr>
            <a:endParaRPr lang="en-US" altLang="en-US" sz="1800" b="1" u="sng" dirty="0">
              <a:latin typeface="Arial" panose="020B0604020202020204" pitchFamily="34" charset="0"/>
              <a:cs typeface="Arial" panose="020B0604020202020204" pitchFamily="34" charset="0"/>
            </a:endParaRPr>
          </a:p>
          <a:p>
            <a:pPr marL="0" indent="0">
              <a:buNone/>
              <a:defRPr/>
            </a:pPr>
            <a:endParaRPr lang="en-US" altLang="en-US" sz="1800" b="1" u="sng" dirty="0">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altLang="en-US" sz="1800" b="1" u="sng"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5"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7863466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1157288"/>
            <a:ext cx="6057900" cy="1004887"/>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PURCHASING </a:t>
            </a:r>
            <a:br>
              <a:rPr lang="en-US" sz="3000" b="1" dirty="0">
                <a:latin typeface="Arial Black" panose="020B0A04020102020204" pitchFamily="34" charset="0"/>
              </a:rPr>
            </a:br>
            <a:r>
              <a:rPr lang="en-US" sz="3000" b="1" dirty="0">
                <a:latin typeface="Arial Black" panose="020B0A04020102020204" pitchFamily="34" charset="0"/>
              </a:rPr>
              <a:t>YEAR END PROCESSES</a:t>
            </a:r>
          </a:p>
        </p:txBody>
      </p:sp>
      <p:sp>
        <p:nvSpPr>
          <p:cNvPr id="8" name="Content Placeholder 4"/>
          <p:cNvSpPr txBox="1">
            <a:spLocks/>
          </p:cNvSpPr>
          <p:nvPr/>
        </p:nvSpPr>
        <p:spPr>
          <a:xfrm>
            <a:off x="400050" y="2362200"/>
            <a:ext cx="6057900" cy="6548437"/>
          </a:xfrm>
          <a:prstGeom prst="rect">
            <a:avLst/>
          </a:prstGeom>
          <a:solidFill>
            <a:schemeClr val="accent4">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Font typeface="Wingdings" panose="05000000000000000000" pitchFamily="2" charset="2"/>
              <a:buChar char="v"/>
            </a:pPr>
            <a:r>
              <a:rPr lang="en-US" sz="1700" b="1" dirty="0" smtClean="0"/>
              <a:t>CONFIRMING </a:t>
            </a:r>
            <a:r>
              <a:rPr lang="en-US" sz="1700" b="1" dirty="0"/>
              <a:t>CONTINUED</a:t>
            </a:r>
            <a:r>
              <a:rPr lang="en-US" sz="1700" dirty="0"/>
              <a:t>– When submitting invoice payments please include a copy of the invoice and stamp it “COPY” this will </a:t>
            </a:r>
            <a:r>
              <a:rPr lang="en-US" sz="1700" dirty="0" smtClean="0"/>
              <a:t>allow </a:t>
            </a:r>
            <a:r>
              <a:rPr lang="en-US" sz="1700" dirty="0"/>
              <a:t>Auditors </a:t>
            </a:r>
            <a:r>
              <a:rPr lang="en-US" sz="1700" dirty="0" smtClean="0"/>
              <a:t>to </a:t>
            </a:r>
            <a:r>
              <a:rPr lang="en-US" sz="1700" dirty="0"/>
              <a:t>send a copy of the invoice with the warrant. </a:t>
            </a:r>
            <a:endParaRPr lang="en-US" sz="1700" dirty="0" smtClean="0"/>
          </a:p>
          <a:p>
            <a:pPr marL="0" indent="0">
              <a:buNone/>
            </a:pPr>
            <a:endParaRPr lang="en-US" sz="1700" dirty="0"/>
          </a:p>
          <a:p>
            <a:pPr>
              <a:buFont typeface="Wingdings" panose="05000000000000000000" pitchFamily="2" charset="2"/>
              <a:buChar char="v"/>
            </a:pPr>
            <a:r>
              <a:rPr lang="en-US" sz="1700" b="1" dirty="0" smtClean="0"/>
              <a:t>SUPPLEMENTS </a:t>
            </a:r>
            <a:r>
              <a:rPr lang="en-US" sz="1700" dirty="0"/>
              <a:t>– </a:t>
            </a:r>
            <a:r>
              <a:rPr lang="en-US" sz="1700" dirty="0" smtClean="0"/>
              <a:t>attach </a:t>
            </a:r>
            <a:r>
              <a:rPr lang="en-US" sz="1700" dirty="0"/>
              <a:t>backup </a:t>
            </a:r>
            <a:r>
              <a:rPr lang="en-US" sz="1700" dirty="0" smtClean="0"/>
              <a:t>documentation </a:t>
            </a:r>
            <a:r>
              <a:rPr lang="en-US" sz="1700" dirty="0"/>
              <a:t>to support reason for </a:t>
            </a:r>
            <a:r>
              <a:rPr lang="en-US" sz="1700" dirty="0" smtClean="0"/>
              <a:t>supplement. Example: A copy of an invoice that has shipping charges but the original quote did not. </a:t>
            </a:r>
            <a:endParaRPr lang="en-US" sz="1700" dirty="0"/>
          </a:p>
          <a:p>
            <a:pPr marL="0" lvl="0" indent="0">
              <a:buNone/>
            </a:pPr>
            <a:endParaRPr lang="en-US" sz="1700" dirty="0"/>
          </a:p>
          <a:p>
            <a:pPr lvl="0">
              <a:buFont typeface="Wingdings" panose="05000000000000000000" pitchFamily="2" charset="2"/>
              <a:buChar char="v"/>
            </a:pPr>
            <a:r>
              <a:rPr lang="en-US" sz="1700" dirty="0"/>
              <a:t> NOTES:  Utilize notes to tell the story. </a:t>
            </a:r>
          </a:p>
          <a:p>
            <a:pPr marL="0" indent="0">
              <a:buNone/>
            </a:pPr>
            <a:endParaRPr lang="en-US" sz="1700" dirty="0"/>
          </a:p>
          <a:p>
            <a:pPr lvl="0">
              <a:buFont typeface="Wingdings" panose="05000000000000000000" pitchFamily="2" charset="2"/>
              <a:buChar char="v"/>
            </a:pPr>
            <a:r>
              <a:rPr lang="en-US" sz="1700" dirty="0"/>
              <a:t> CDD REPORTS – review reports to identify encumbrances that need to be </a:t>
            </a:r>
            <a:r>
              <a:rPr lang="en-US" sz="1700" dirty="0" smtClean="0"/>
              <a:t>cancelled</a:t>
            </a:r>
            <a:r>
              <a:rPr lang="en-US" sz="1700" dirty="0"/>
              <a:t> </a:t>
            </a:r>
            <a:r>
              <a:rPr lang="en-US" sz="1700" dirty="0" smtClean="0"/>
              <a:t>or corrected. </a:t>
            </a:r>
            <a:endParaRPr lang="en-US" sz="1700" dirty="0"/>
          </a:p>
          <a:p>
            <a:pPr marL="0" lvl="0" indent="0">
              <a:buNone/>
            </a:pPr>
            <a:endParaRPr lang="en-US" sz="1700" dirty="0"/>
          </a:p>
          <a:p>
            <a:pPr lvl="0">
              <a:buFont typeface="Wingdings" panose="05000000000000000000" pitchFamily="2" charset="2"/>
              <a:buChar char="v"/>
            </a:pPr>
            <a:r>
              <a:rPr lang="en-US" sz="1700" dirty="0"/>
              <a:t> Email Procurement to request closing PR’s or </a:t>
            </a:r>
            <a:r>
              <a:rPr lang="en-US" sz="1700" dirty="0" smtClean="0"/>
              <a:t>PO’s </a:t>
            </a:r>
            <a:r>
              <a:rPr lang="en-US" sz="1700" dirty="0" smtClean="0">
                <a:hlinkClick r:id="rId6"/>
              </a:rPr>
              <a:t>procurement@co.imperial.ca.us</a:t>
            </a:r>
            <a:r>
              <a:rPr lang="en-US" sz="1700" dirty="0" smtClean="0"/>
              <a:t> </a:t>
            </a:r>
            <a:endParaRPr lang="en-US" sz="1700" dirty="0"/>
          </a:p>
          <a:p>
            <a:pPr marL="0" lvl="0" indent="0">
              <a:buNone/>
            </a:pPr>
            <a:endParaRPr lang="en-US" sz="1700" dirty="0"/>
          </a:p>
          <a:p>
            <a:pPr lvl="0">
              <a:buFont typeface="Wingdings" panose="05000000000000000000" pitchFamily="2" charset="2"/>
              <a:buChar char="v"/>
            </a:pPr>
            <a:r>
              <a:rPr lang="en-US" sz="1700" dirty="0"/>
              <a:t> Close as many as possible </a:t>
            </a:r>
            <a:r>
              <a:rPr lang="en-US" sz="1700" dirty="0" smtClean="0"/>
              <a:t>– to </a:t>
            </a:r>
            <a:r>
              <a:rPr lang="en-US" sz="1700" dirty="0"/>
              <a:t>start </a:t>
            </a:r>
            <a:r>
              <a:rPr lang="en-US" sz="1700" dirty="0" smtClean="0"/>
              <a:t>the new </a:t>
            </a:r>
            <a:r>
              <a:rPr lang="en-US" sz="1700" dirty="0"/>
              <a:t>year </a:t>
            </a:r>
            <a:r>
              <a:rPr lang="en-US" sz="1700" dirty="0" smtClean="0"/>
              <a:t>on a good note.</a:t>
            </a:r>
            <a:endParaRPr lang="en-US" sz="1700" dirty="0"/>
          </a:p>
          <a:p>
            <a:pPr marL="0" lvl="0" indent="0">
              <a:buNone/>
            </a:pPr>
            <a:endParaRPr lang="en-US" sz="1700" dirty="0"/>
          </a:p>
          <a:p>
            <a:pPr>
              <a:buFont typeface="Wingdings" panose="05000000000000000000" pitchFamily="2" charset="2"/>
              <a:buChar char="v"/>
            </a:pPr>
            <a:r>
              <a:rPr lang="en-US" sz="1700" dirty="0"/>
              <a:t> Prior Year Encumbrance (PY) – Review PY’s for double encumbrance and when making purchases.  When using a PY for the new fiscal year indicate the PY number within the description and </a:t>
            </a:r>
            <a:r>
              <a:rPr lang="en-US" sz="1700" u="sng" dirty="0" smtClean="0"/>
              <a:t>notes. </a:t>
            </a:r>
            <a:endParaRPr lang="en-US" sz="1700" u="sng" dirty="0"/>
          </a:p>
          <a:p>
            <a:pPr marL="0" indent="0">
              <a:buNone/>
              <a:defRPr/>
            </a:pPr>
            <a:endParaRPr lang="en-US" altLang="en-US" sz="1800" b="1" dirty="0">
              <a:latin typeface="Arial" panose="020B0604020202020204" pitchFamily="34" charset="0"/>
              <a:cs typeface="Arial" panose="020B0604020202020204" pitchFamily="34" charset="0"/>
            </a:endParaRPr>
          </a:p>
          <a:p>
            <a:pPr marL="0" indent="0">
              <a:buNone/>
              <a:defRPr/>
            </a:pPr>
            <a:endParaRPr lang="en-US" altLang="en-US" sz="1800" b="1" dirty="0">
              <a:latin typeface="Arial" panose="020B0604020202020204" pitchFamily="34" charset="0"/>
              <a:cs typeface="Arial" panose="020B0604020202020204" pitchFamily="34" charset="0"/>
            </a:endParaRPr>
          </a:p>
          <a:p>
            <a:pPr marL="0" indent="0">
              <a:buNone/>
              <a:defRPr/>
            </a:pPr>
            <a:endParaRPr lang="en-US" altLang="en-US" sz="1800" b="1" dirty="0">
              <a:latin typeface="Arial" panose="020B0604020202020204" pitchFamily="34" charset="0"/>
              <a:cs typeface="Arial" panose="020B0604020202020204" pitchFamily="34" charset="0"/>
            </a:endParaRPr>
          </a:p>
          <a:p>
            <a:pPr marL="0" indent="0">
              <a:buNone/>
              <a:defRPr/>
            </a:pPr>
            <a:endParaRPr lang="en-US" altLang="en-US" sz="1800" b="1" u="sng" dirty="0">
              <a:latin typeface="Arial" panose="020B0604020202020204" pitchFamily="34" charset="0"/>
              <a:cs typeface="Arial" panose="020B0604020202020204" pitchFamily="34" charset="0"/>
            </a:endParaRPr>
          </a:p>
          <a:p>
            <a:pPr marL="0" indent="0">
              <a:buNone/>
              <a:defRPr/>
            </a:pPr>
            <a:endParaRPr lang="en-US" altLang="en-US" sz="1800" b="1" u="sng" dirty="0">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altLang="en-US" sz="1800" b="1" u="sng"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5"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62096435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1157288"/>
            <a:ext cx="6057900" cy="1004887"/>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PURCHASING </a:t>
            </a:r>
            <a:br>
              <a:rPr lang="en-US" sz="3000" b="1" dirty="0">
                <a:latin typeface="Arial Black" panose="020B0A04020102020204" pitchFamily="34" charset="0"/>
              </a:rPr>
            </a:br>
            <a:r>
              <a:rPr lang="en-US" sz="3000" b="1" dirty="0">
                <a:latin typeface="Arial Black" panose="020B0A04020102020204" pitchFamily="34" charset="0"/>
              </a:rPr>
              <a:t>YEAR END PROCESSES</a:t>
            </a:r>
          </a:p>
        </p:txBody>
      </p:sp>
      <p:sp>
        <p:nvSpPr>
          <p:cNvPr id="8" name="Content Placeholder 4"/>
          <p:cNvSpPr txBox="1">
            <a:spLocks/>
          </p:cNvSpPr>
          <p:nvPr/>
        </p:nvSpPr>
        <p:spPr>
          <a:xfrm>
            <a:off x="400050" y="2362200"/>
            <a:ext cx="6057900" cy="6548437"/>
          </a:xfrm>
          <a:prstGeom prst="rect">
            <a:avLst/>
          </a:prstGeom>
          <a:solidFill>
            <a:schemeClr val="accent4">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0" indent="0">
              <a:buNone/>
            </a:pPr>
            <a:endParaRPr lang="en-US" sz="1700" dirty="0"/>
          </a:p>
          <a:p>
            <a:pPr lvl="0">
              <a:buFont typeface="Wingdings" panose="05000000000000000000" pitchFamily="2" charset="2"/>
              <a:buChar char="v"/>
            </a:pPr>
            <a:r>
              <a:rPr lang="en-US" sz="1700" dirty="0"/>
              <a:t> </a:t>
            </a:r>
            <a:r>
              <a:rPr lang="en-US" sz="1700" b="1" dirty="0"/>
              <a:t>Office Depot </a:t>
            </a:r>
            <a:r>
              <a:rPr lang="en-US" sz="1700" dirty="0"/>
              <a:t>– various invoices are more than 60 days late (30 Day invoicing), critical to process before July 9</a:t>
            </a:r>
            <a:r>
              <a:rPr lang="en-US" sz="1700" baseline="30000" dirty="0" smtClean="0"/>
              <a:t>th</a:t>
            </a:r>
            <a:r>
              <a:rPr lang="en-US" sz="1700" dirty="0" smtClean="0"/>
              <a:t> </a:t>
            </a:r>
            <a:r>
              <a:rPr lang="en-US" sz="1700" dirty="0"/>
              <a:t>no later than 5</a:t>
            </a:r>
            <a:r>
              <a:rPr lang="en-US" sz="1700" dirty="0" smtClean="0"/>
              <a:t>:00 </a:t>
            </a:r>
            <a:r>
              <a:rPr lang="en-US" sz="1700" dirty="0"/>
              <a:t>PM</a:t>
            </a:r>
          </a:p>
          <a:p>
            <a:pPr lvl="1"/>
            <a:r>
              <a:rPr lang="en-US" sz="1700" dirty="0"/>
              <a:t>When using Office Depot look for best value (green products if possible and practical)</a:t>
            </a:r>
          </a:p>
          <a:p>
            <a:pPr lvl="1"/>
            <a:r>
              <a:rPr lang="en-US" sz="1700" dirty="0"/>
              <a:t>Lump orders together – orders </a:t>
            </a:r>
            <a:r>
              <a:rPr lang="en-US" sz="1700" b="1" u="sng" dirty="0"/>
              <a:t>must</a:t>
            </a:r>
            <a:r>
              <a:rPr lang="en-US" sz="1700" dirty="0"/>
              <a:t> be $50 minimum</a:t>
            </a:r>
          </a:p>
          <a:p>
            <a:pPr lvl="1"/>
            <a:r>
              <a:rPr lang="en-US" sz="1700" dirty="0" smtClean="0"/>
              <a:t>Office Depot blankets </a:t>
            </a:r>
            <a:r>
              <a:rPr lang="en-US" sz="1700" dirty="0"/>
              <a:t>(</a:t>
            </a:r>
            <a:r>
              <a:rPr lang="en-US" sz="1700" dirty="0" smtClean="0"/>
              <a:t>A21) will expire at June 30</a:t>
            </a:r>
            <a:r>
              <a:rPr lang="en-US" sz="1700" baseline="30000" dirty="0" smtClean="0"/>
              <a:t>th</a:t>
            </a:r>
            <a:r>
              <a:rPr lang="en-US" sz="1700" dirty="0" smtClean="0"/>
              <a:t>. After this date you will not be able to place orders. Submit </a:t>
            </a:r>
            <a:r>
              <a:rPr lang="en-US" sz="1700" dirty="0"/>
              <a:t>payments no later than July </a:t>
            </a:r>
            <a:r>
              <a:rPr lang="en-US" sz="1700" dirty="0" smtClean="0"/>
              <a:t>9</a:t>
            </a:r>
            <a:r>
              <a:rPr lang="en-US" sz="1700" baseline="30000" dirty="0" smtClean="0"/>
              <a:t>th</a:t>
            </a:r>
            <a:r>
              <a:rPr lang="en-US" sz="1700" dirty="0"/>
              <a:t> </a:t>
            </a:r>
            <a:r>
              <a:rPr lang="en-US" sz="1700" dirty="0" smtClean="0"/>
              <a:t>before 5:00pm. </a:t>
            </a:r>
            <a:endParaRPr lang="en-US" sz="1700" dirty="0"/>
          </a:p>
          <a:p>
            <a:pPr marL="0" indent="0">
              <a:buNone/>
              <a:defRPr/>
            </a:pPr>
            <a:endParaRPr lang="en-US" sz="1700" dirty="0">
              <a:latin typeface="Calibri Light" panose="020F0302020204030204" pitchFamily="34" charset="0"/>
            </a:endParaRPr>
          </a:p>
          <a:p>
            <a:pPr marL="0" indent="0">
              <a:buNone/>
              <a:defRPr/>
            </a:pPr>
            <a:endParaRPr lang="en-US" sz="1700" dirty="0">
              <a:latin typeface="Calibri Light" panose="020F0302020204030204" pitchFamily="34" charset="0"/>
            </a:endParaRPr>
          </a:p>
          <a:p>
            <a:pPr>
              <a:buFont typeface="Wingdings" panose="05000000000000000000" pitchFamily="2" charset="2"/>
              <a:buChar char="v"/>
              <a:defRPr/>
            </a:pPr>
            <a:r>
              <a:rPr lang="en-US" sz="1700" dirty="0"/>
              <a:t> </a:t>
            </a:r>
            <a:r>
              <a:rPr lang="en-US" sz="1700" b="1" dirty="0" smtClean="0"/>
              <a:t>Blankets </a:t>
            </a:r>
            <a:r>
              <a:rPr lang="en-US" sz="1700" dirty="0"/>
              <a:t>– </a:t>
            </a:r>
            <a:r>
              <a:rPr lang="en-US" sz="1700" dirty="0" smtClean="0"/>
              <a:t>All blankets will expire </a:t>
            </a:r>
            <a:r>
              <a:rPr lang="en-US" sz="1700" dirty="0"/>
              <a:t>June 30</a:t>
            </a:r>
            <a:r>
              <a:rPr lang="en-US" sz="1700" baseline="30000" dirty="0"/>
              <a:t>th</a:t>
            </a:r>
            <a:r>
              <a:rPr lang="en-US" sz="1700" dirty="0"/>
              <a:t> after this date no orders </a:t>
            </a:r>
            <a:r>
              <a:rPr lang="en-US" sz="1700" dirty="0" smtClean="0"/>
              <a:t>or purchases are allowed. Begin entering your new blankets June 7</a:t>
            </a:r>
            <a:r>
              <a:rPr lang="en-US" sz="1700" baseline="30000" dirty="0" smtClean="0"/>
              <a:t>th</a:t>
            </a:r>
            <a:r>
              <a:rPr lang="en-US" sz="1700" dirty="0" smtClean="0"/>
              <a:t>. </a:t>
            </a:r>
            <a:endParaRPr lang="en-US" sz="1700" dirty="0"/>
          </a:p>
          <a:p>
            <a:pPr marL="0" indent="0">
              <a:buNone/>
              <a:defRPr/>
            </a:pPr>
            <a:endParaRPr lang="en-US" altLang="en-US" sz="1800" b="1" dirty="0">
              <a:latin typeface="Arial" panose="020B0604020202020204" pitchFamily="34" charset="0"/>
              <a:cs typeface="Arial" panose="020B0604020202020204" pitchFamily="34" charset="0"/>
            </a:endParaRPr>
          </a:p>
          <a:p>
            <a:pPr marL="0" indent="0">
              <a:buNone/>
              <a:defRPr/>
            </a:pPr>
            <a:endParaRPr lang="en-US" altLang="en-US" sz="1800" b="1" dirty="0">
              <a:latin typeface="Arial" panose="020B0604020202020204" pitchFamily="34" charset="0"/>
              <a:cs typeface="Arial" panose="020B0604020202020204" pitchFamily="34" charset="0"/>
            </a:endParaRPr>
          </a:p>
          <a:p>
            <a:pPr marL="0" indent="0">
              <a:buNone/>
              <a:defRPr/>
            </a:pPr>
            <a:endParaRPr lang="en-US" altLang="en-US" sz="1800" b="1" dirty="0">
              <a:latin typeface="Arial" panose="020B0604020202020204" pitchFamily="34" charset="0"/>
              <a:cs typeface="Arial" panose="020B0604020202020204" pitchFamily="34" charset="0"/>
            </a:endParaRPr>
          </a:p>
          <a:p>
            <a:pPr marL="0" indent="0">
              <a:buNone/>
              <a:defRPr/>
            </a:pPr>
            <a:endParaRPr lang="en-US" altLang="en-US" sz="1800" b="1" u="sng" dirty="0">
              <a:latin typeface="Arial" panose="020B0604020202020204" pitchFamily="34" charset="0"/>
              <a:cs typeface="Arial" panose="020B0604020202020204" pitchFamily="34" charset="0"/>
            </a:endParaRPr>
          </a:p>
          <a:p>
            <a:pPr marL="0" indent="0">
              <a:buNone/>
              <a:defRPr/>
            </a:pPr>
            <a:endParaRPr lang="en-US" altLang="en-US" sz="1800" b="1" u="sng" dirty="0">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altLang="en-US" sz="1800" b="1" u="sng"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5"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15286992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1157288"/>
            <a:ext cx="6057900" cy="1004887"/>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PURCHASING </a:t>
            </a:r>
            <a:br>
              <a:rPr lang="en-US" sz="3000" b="1" dirty="0">
                <a:latin typeface="Arial Black" panose="020B0A04020102020204" pitchFamily="34" charset="0"/>
              </a:rPr>
            </a:br>
            <a:r>
              <a:rPr lang="en-US" sz="3000" b="1" dirty="0">
                <a:latin typeface="Arial Black" panose="020B0A04020102020204" pitchFamily="34" charset="0"/>
              </a:rPr>
              <a:t>YEAR END PROCESSES</a:t>
            </a:r>
          </a:p>
        </p:txBody>
      </p:sp>
      <p:sp>
        <p:nvSpPr>
          <p:cNvPr id="8" name="Content Placeholder 4"/>
          <p:cNvSpPr txBox="1">
            <a:spLocks/>
          </p:cNvSpPr>
          <p:nvPr/>
        </p:nvSpPr>
        <p:spPr>
          <a:xfrm>
            <a:off x="400050" y="2362200"/>
            <a:ext cx="6057900" cy="6548437"/>
          </a:xfrm>
          <a:prstGeom prst="rect">
            <a:avLst/>
          </a:prstGeom>
          <a:solidFill>
            <a:schemeClr val="accent4">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lvl="0">
              <a:buFont typeface="Wingdings" panose="05000000000000000000" pitchFamily="2" charset="2"/>
              <a:buChar char="v"/>
            </a:pPr>
            <a:r>
              <a:rPr lang="en-US" sz="1800" b="1" dirty="0"/>
              <a:t> Blankets </a:t>
            </a:r>
            <a:r>
              <a:rPr lang="en-US" sz="1800" dirty="0"/>
              <a:t>– Begin entering new blankets June </a:t>
            </a:r>
            <a:r>
              <a:rPr lang="en-US" sz="1800" dirty="0" smtClean="0"/>
              <a:t>7th</a:t>
            </a:r>
            <a:r>
              <a:rPr lang="en-US" sz="1800" dirty="0"/>
              <a:t>.  Be sure to review who will have authority to purchase and use the below standard information:</a:t>
            </a:r>
          </a:p>
          <a:p>
            <a:pPr marL="0" indent="0">
              <a:buNone/>
            </a:pPr>
            <a:r>
              <a:rPr lang="en-US" sz="1800" dirty="0"/>
              <a:t>		BLANKET PURCHASE ORDER FOR THE PERIOD OF </a:t>
            </a:r>
          </a:p>
          <a:p>
            <a:pPr marL="0" indent="0">
              <a:buNone/>
            </a:pPr>
            <a:r>
              <a:rPr lang="en-US" sz="1800" dirty="0"/>
              <a:t>		JULY 1, </a:t>
            </a:r>
            <a:r>
              <a:rPr lang="en-US" sz="1800" dirty="0" smtClean="0"/>
              <a:t>2021 </a:t>
            </a:r>
            <a:r>
              <a:rPr lang="en-US" sz="1800" dirty="0"/>
              <a:t>THRU JUNE 30, </a:t>
            </a:r>
            <a:r>
              <a:rPr lang="en-US" sz="1800" dirty="0" smtClean="0"/>
              <a:t>2022</a:t>
            </a:r>
            <a:endParaRPr lang="en-US" sz="1800" dirty="0"/>
          </a:p>
          <a:p>
            <a:pPr marL="0" indent="0">
              <a:buNone/>
            </a:pPr>
            <a:r>
              <a:rPr lang="en-US" sz="1800" dirty="0"/>
              <a:t>		(BLANKET PURPOSE)</a:t>
            </a:r>
          </a:p>
          <a:p>
            <a:pPr marL="0" indent="0">
              <a:buNone/>
            </a:pPr>
            <a:r>
              <a:rPr lang="en-US" sz="1800" dirty="0"/>
              <a:t>		(AUTHORIZED INDIVIDUALS) – make sure all names 		are listed</a:t>
            </a:r>
          </a:p>
          <a:p>
            <a:pPr marL="0" indent="0">
              <a:buNone/>
            </a:pPr>
            <a:r>
              <a:rPr lang="en-US" sz="1800" dirty="0"/>
              <a:t>		Coping Blankets – ensure the appropriate changes 		are made and provide as much information as 			possible</a:t>
            </a:r>
          </a:p>
          <a:p>
            <a:pPr marL="0" indent="0">
              <a:buNone/>
              <a:defRPr/>
            </a:pPr>
            <a:endParaRPr lang="en-US" sz="1800" dirty="0"/>
          </a:p>
          <a:p>
            <a:pPr>
              <a:buFont typeface="Wingdings" panose="05000000000000000000" pitchFamily="2" charset="2"/>
              <a:buChar char="v"/>
              <a:defRPr/>
            </a:pPr>
            <a:r>
              <a:rPr lang="en-US" sz="1800" b="1" dirty="0"/>
              <a:t> INFORMATION TECHNOLOGY (IT) </a:t>
            </a:r>
            <a:r>
              <a:rPr lang="en-US" sz="1800" dirty="0"/>
              <a:t>– for all software/computer equipment (hard drives, monitors, IPad, Laptops, etc.) must obtain approval from IT Manager Henry Felix prior to placing into </a:t>
            </a:r>
            <a:r>
              <a:rPr lang="en-US" sz="1800" dirty="0" err="1"/>
              <a:t>ONESolution</a:t>
            </a:r>
            <a:r>
              <a:rPr lang="en-US" sz="1800" dirty="0"/>
              <a:t>.  Include the approval with the attachment backup.  If prior approval not receive, it will slow down the PO process.</a:t>
            </a:r>
          </a:p>
          <a:p>
            <a:pPr lvl="0">
              <a:buFont typeface="Wingdings" panose="05000000000000000000" pitchFamily="2" charset="2"/>
              <a:buChar char="v"/>
            </a:pPr>
            <a:endParaRPr lang="en-US" sz="1800" dirty="0"/>
          </a:p>
          <a:p>
            <a:pPr lvl="0">
              <a:buFont typeface="Wingdings" panose="05000000000000000000" pitchFamily="2" charset="2"/>
              <a:buChar char="v"/>
            </a:pPr>
            <a:r>
              <a:rPr lang="en-US" sz="1800" dirty="0"/>
              <a:t> All software purchases must use Object Key #519055 do not use Special Department </a:t>
            </a:r>
            <a:r>
              <a:rPr lang="en-US" sz="1800" dirty="0" smtClean="0"/>
              <a:t>Expense (</a:t>
            </a:r>
            <a:r>
              <a:rPr lang="en-US" sz="1800" dirty="0"/>
              <a:t>530005)  or Office Expense (524000).</a:t>
            </a: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5"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4012681613"/>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1157288"/>
            <a:ext cx="6057900" cy="1004887"/>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PURCHASING </a:t>
            </a:r>
            <a:br>
              <a:rPr lang="en-US" sz="3000" b="1" dirty="0">
                <a:latin typeface="Arial Black" panose="020B0A04020102020204" pitchFamily="34" charset="0"/>
              </a:rPr>
            </a:br>
            <a:r>
              <a:rPr lang="en-US" sz="3000" b="1" dirty="0">
                <a:latin typeface="Arial Black" panose="020B0A04020102020204" pitchFamily="34" charset="0"/>
              </a:rPr>
              <a:t>YEAR END PROCESSES</a:t>
            </a:r>
          </a:p>
        </p:txBody>
      </p:sp>
      <p:sp>
        <p:nvSpPr>
          <p:cNvPr id="8" name="Content Placeholder 4"/>
          <p:cNvSpPr txBox="1">
            <a:spLocks/>
          </p:cNvSpPr>
          <p:nvPr/>
        </p:nvSpPr>
        <p:spPr>
          <a:xfrm>
            <a:off x="400050" y="2362200"/>
            <a:ext cx="6057900" cy="6548437"/>
          </a:xfrm>
          <a:prstGeom prst="rect">
            <a:avLst/>
          </a:prstGeom>
          <a:solidFill>
            <a:schemeClr val="accent4">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Font typeface="Wingdings" panose="05000000000000000000" pitchFamily="2" charset="2"/>
              <a:buChar char="v"/>
            </a:pPr>
            <a:r>
              <a:rPr lang="en-US" sz="1700" b="1" dirty="0"/>
              <a:t> Agreements </a:t>
            </a:r>
            <a:r>
              <a:rPr lang="en-US" sz="1700" dirty="0"/>
              <a:t>– a sample agreement is required for a </a:t>
            </a:r>
            <a:r>
              <a:rPr lang="en-US" sz="1700" b="1" dirty="0"/>
              <a:t>RFP</a:t>
            </a:r>
            <a:r>
              <a:rPr lang="en-US" sz="1700" dirty="0"/>
              <a:t> for services or commodities or </a:t>
            </a:r>
            <a:r>
              <a:rPr lang="en-US" sz="1700" dirty="0" smtClean="0"/>
              <a:t>guest </a:t>
            </a:r>
            <a:r>
              <a:rPr lang="en-US" sz="1700" dirty="0"/>
              <a:t>speaker engagements please contact County Counsel first.  Once sample have been obtained then proceed to enter the requisition and attach the sample agreement.  </a:t>
            </a:r>
          </a:p>
          <a:p>
            <a:pPr marL="0" lvl="0" indent="0">
              <a:buNone/>
            </a:pPr>
            <a:endParaRPr lang="en-US" sz="1700" dirty="0"/>
          </a:p>
          <a:p>
            <a:pPr>
              <a:buFont typeface="Wingdings" panose="05000000000000000000" pitchFamily="2" charset="2"/>
              <a:buChar char="v"/>
            </a:pPr>
            <a:r>
              <a:rPr lang="en-US" sz="1700" b="1" dirty="0"/>
              <a:t> Cal Cards </a:t>
            </a:r>
            <a:r>
              <a:rPr lang="en-US" sz="1700" dirty="0"/>
              <a:t>– Remember CAL CARDS are to be used only for travel &amp; travel related expenses, unless you request other </a:t>
            </a:r>
            <a:r>
              <a:rPr lang="en-US" sz="1700" dirty="0" smtClean="0"/>
              <a:t>type of purchases </a:t>
            </a:r>
            <a:r>
              <a:rPr lang="en-US" sz="1700" dirty="0"/>
              <a:t>from the Purchasing Manager or obtain CEO approval.  </a:t>
            </a:r>
            <a:endParaRPr lang="en-US" sz="1700" dirty="0" smtClean="0"/>
          </a:p>
          <a:p>
            <a:pPr lvl="1"/>
            <a:r>
              <a:rPr lang="en-US" sz="1700" dirty="0" smtClean="0"/>
              <a:t>New </a:t>
            </a:r>
            <a:r>
              <a:rPr lang="en-US" sz="1700" dirty="0"/>
              <a:t>card </a:t>
            </a:r>
            <a:r>
              <a:rPr lang="en-US" sz="1700" dirty="0" smtClean="0"/>
              <a:t>request – please provide </a:t>
            </a:r>
            <a:r>
              <a:rPr lang="en-US" sz="1700" dirty="0"/>
              <a:t>legal </a:t>
            </a:r>
            <a:r>
              <a:rPr lang="en-US" sz="1700" dirty="0" smtClean="0"/>
              <a:t>name. </a:t>
            </a:r>
            <a:r>
              <a:rPr lang="en-US" sz="1700" dirty="0"/>
              <a:t>CAL CARD form is available through Purchasing.  </a:t>
            </a:r>
            <a:r>
              <a:rPr lang="en-US" sz="1700" dirty="0" smtClean="0"/>
              <a:t>Complete form and send to CEO office first, they will forward us the request when approved. </a:t>
            </a:r>
            <a:endParaRPr lang="en-US" sz="1700" dirty="0"/>
          </a:p>
          <a:p>
            <a:pPr marL="0" lvl="0" indent="0">
              <a:buNone/>
            </a:pPr>
            <a:endParaRPr lang="en-US" sz="1700" dirty="0"/>
          </a:p>
          <a:p>
            <a:pPr>
              <a:buFont typeface="Wingdings" panose="05000000000000000000" pitchFamily="2" charset="2"/>
              <a:buChar char="v"/>
            </a:pPr>
            <a:r>
              <a:rPr lang="en-US" sz="1700" dirty="0"/>
              <a:t> </a:t>
            </a:r>
            <a:r>
              <a:rPr lang="en-US" sz="1700" b="1" dirty="0"/>
              <a:t>Surplus Items </a:t>
            </a:r>
            <a:r>
              <a:rPr lang="en-US" sz="1700" dirty="0"/>
              <a:t>– contact Richard Granados ext. 1874 (main contact) or Venessa Ramirez ext. 1865 (backup contact) to find out if there is room in the </a:t>
            </a:r>
            <a:r>
              <a:rPr lang="en-US" sz="1700" dirty="0" err="1"/>
              <a:t>quonset</a:t>
            </a:r>
            <a:r>
              <a:rPr lang="en-US" sz="1700" dirty="0"/>
              <a:t> hut. Purchasing has a new process and form that is required to be completed. Please contact the department to obtain the new instructions. The new form is located on our website. </a:t>
            </a:r>
          </a:p>
          <a:p>
            <a:pPr marL="0" indent="0">
              <a:buNone/>
            </a:pPr>
            <a:r>
              <a:rPr lang="en-US" sz="1700" dirty="0"/>
              <a:t> </a:t>
            </a:r>
          </a:p>
          <a:p>
            <a:pPr>
              <a:buFont typeface="Wingdings" panose="05000000000000000000" pitchFamily="2" charset="2"/>
              <a:buChar char="v"/>
            </a:pPr>
            <a:r>
              <a:rPr lang="en-US" sz="1700" dirty="0"/>
              <a:t> Feel free to contact us should you have any questions or need  assistance </a:t>
            </a:r>
          </a:p>
          <a:p>
            <a:pPr marL="257175" lvl="1" indent="0">
              <a:buNone/>
            </a:pPr>
            <a:r>
              <a:rPr lang="en-US" sz="1700" u="sng" dirty="0">
                <a:hlinkClick r:id="rId6"/>
              </a:rPr>
              <a:t>procurement@co.imperial.ca.us</a:t>
            </a:r>
            <a:endParaRPr lang="en-US" sz="1700" dirty="0"/>
          </a:p>
          <a:p>
            <a:pPr marL="257175" lvl="1" indent="0">
              <a:buNone/>
            </a:pPr>
            <a:r>
              <a:rPr lang="en-US" sz="1700" dirty="0"/>
              <a:t>442-265-1866 (ext.1866)</a:t>
            </a:r>
          </a:p>
          <a:p>
            <a:pPr marL="0" indent="0">
              <a:buNone/>
              <a:defRPr/>
            </a:pPr>
            <a:endParaRPr lang="en-US" altLang="en-US" sz="1800" b="1" dirty="0">
              <a:latin typeface="Arial" panose="020B0604020202020204" pitchFamily="34" charset="0"/>
              <a:cs typeface="Arial" panose="020B0604020202020204" pitchFamily="34" charset="0"/>
            </a:endParaRPr>
          </a:p>
          <a:p>
            <a:pPr marL="0" indent="0">
              <a:buNone/>
              <a:defRPr/>
            </a:pPr>
            <a:endParaRPr lang="en-US" altLang="en-US" sz="1800" b="1" dirty="0">
              <a:latin typeface="Arial" panose="020B0604020202020204" pitchFamily="34" charset="0"/>
              <a:cs typeface="Arial" panose="020B0604020202020204" pitchFamily="34" charset="0"/>
            </a:endParaRPr>
          </a:p>
          <a:p>
            <a:pPr marL="0" indent="0">
              <a:buNone/>
              <a:defRPr/>
            </a:pPr>
            <a:endParaRPr lang="en-US" altLang="en-US" sz="1800" b="1" dirty="0">
              <a:latin typeface="Arial" panose="020B0604020202020204" pitchFamily="34" charset="0"/>
              <a:cs typeface="Arial" panose="020B0604020202020204" pitchFamily="34" charset="0"/>
            </a:endParaRPr>
          </a:p>
          <a:p>
            <a:pPr marL="0" indent="0">
              <a:buNone/>
              <a:defRPr/>
            </a:pPr>
            <a:endParaRPr lang="en-US" altLang="en-US" sz="1800" b="1" u="sng" dirty="0">
              <a:latin typeface="Arial" panose="020B0604020202020204" pitchFamily="34" charset="0"/>
              <a:cs typeface="Arial" panose="020B0604020202020204" pitchFamily="34" charset="0"/>
            </a:endParaRPr>
          </a:p>
          <a:p>
            <a:pPr marL="0" indent="0">
              <a:buNone/>
              <a:defRPr/>
            </a:pPr>
            <a:endParaRPr lang="en-US" altLang="en-US" sz="1800" b="1" u="sng" dirty="0">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altLang="en-US" sz="1800" b="1" u="sng"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5"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518722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04800" y="3276600"/>
            <a:ext cx="6057900" cy="1358900"/>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For any questions please contact the Auditor’s or Purchasing Department.</a:t>
            </a:r>
          </a:p>
        </p:txBody>
      </p:sp>
      <p:pic>
        <p:nvPicPr>
          <p:cNvPr id="8" name="Picture 7"/>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720781360"/>
      </p:ext>
    </p:extLst>
  </p:cSld>
  <p:clrMapOvr>
    <a:masterClrMapping/>
  </p:clrMapOvr>
  <mc:AlternateContent xmlns:mc="http://schemas.openxmlformats.org/markup-compatibility/2006" xmlns:p14="http://schemas.microsoft.com/office/powerpoint/2010/main">
    <mc:Choice Requires="p14">
      <p:transition spd="slow" p14:dur="1200" advTm="18746">
        <p14:prism dir="u"/>
      </p:transition>
    </mc:Choice>
    <mc:Fallback xmlns="">
      <p:transition spd="slow" advTm="187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1157288"/>
            <a:ext cx="6057900" cy="1004887"/>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fontAlgn="auto">
              <a:spcAft>
                <a:spcPts val="0"/>
              </a:spcAft>
              <a:defRPr/>
            </a:pPr>
            <a:r>
              <a:rPr lang="en-US" sz="3000" b="1" dirty="0">
                <a:latin typeface="Arial Black" panose="020B0A04020102020204" pitchFamily="34" charset="0"/>
              </a:rPr>
              <a:t>Accounts Receivable</a:t>
            </a:r>
          </a:p>
        </p:txBody>
      </p:sp>
      <p:sp>
        <p:nvSpPr>
          <p:cNvPr id="9" name="Content Placeholder 4"/>
          <p:cNvSpPr txBox="1">
            <a:spLocks/>
          </p:cNvSpPr>
          <p:nvPr/>
        </p:nvSpPr>
        <p:spPr>
          <a:xfrm>
            <a:off x="420688" y="2576513"/>
            <a:ext cx="6037262" cy="6110287"/>
          </a:xfrm>
          <a:prstGeom prst="rect">
            <a:avLst/>
          </a:prstGeom>
          <a:solidFill>
            <a:schemeClr val="accent4">
              <a:lumMod val="20000"/>
              <a:lumOff val="80000"/>
            </a:schemeClr>
          </a:solidFill>
        </p:spPr>
        <p:txBody>
          <a:bodyPr>
            <a:normAutofit fontScale="85000" lnSpcReduction="20000"/>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US" altLang="en-US" sz="2400" dirty="0">
                <a:latin typeface="Arial" panose="020B0604020202020204" pitchFamily="34" charset="0"/>
                <a:cs typeface="Arial" panose="020B0604020202020204" pitchFamily="34" charset="0"/>
              </a:rPr>
              <a:t>All receivables existing at June 30</a:t>
            </a:r>
            <a:r>
              <a:rPr lang="en-US" altLang="en-US" sz="2400" baseline="30000" dirty="0">
                <a:latin typeface="Arial" panose="020B0604020202020204" pitchFamily="34" charset="0"/>
                <a:cs typeface="Arial" panose="020B0604020202020204" pitchFamily="34" charset="0"/>
              </a:rPr>
              <a:t>th</a:t>
            </a:r>
            <a:r>
              <a:rPr lang="en-US" altLang="en-US" sz="2400" dirty="0">
                <a:latin typeface="Arial" panose="020B0604020202020204" pitchFamily="34" charset="0"/>
                <a:cs typeface="Arial" panose="020B0604020202020204" pitchFamily="34" charset="0"/>
              </a:rPr>
              <a:t>, where the cash will not be received </a:t>
            </a:r>
            <a:r>
              <a:rPr lang="en-US" altLang="en-US" sz="2400" b="1" dirty="0">
                <a:latin typeface="Arial" panose="020B0604020202020204" pitchFamily="34" charset="0"/>
                <a:cs typeface="Arial" panose="020B0604020202020204" pitchFamily="34" charset="0"/>
              </a:rPr>
              <a:t>on or before July 9</a:t>
            </a:r>
            <a:r>
              <a:rPr lang="en-US" altLang="en-US" sz="2400" b="1" baseline="30000" dirty="0" smtClean="0">
                <a:latin typeface="Arial" panose="020B0604020202020204" pitchFamily="34" charset="0"/>
                <a:cs typeface="Arial" panose="020B0604020202020204" pitchFamily="34" charset="0"/>
              </a:rPr>
              <a:t>th</a:t>
            </a:r>
            <a:r>
              <a:rPr lang="en-US" altLang="en-US" sz="2400" dirty="0">
                <a:latin typeface="Arial" panose="020B0604020202020204" pitchFamily="34" charset="0"/>
                <a:cs typeface="Arial" panose="020B0604020202020204" pitchFamily="34" charset="0"/>
              </a:rPr>
              <a:t>, should be reported to the Auditor’s Office.</a:t>
            </a:r>
          </a:p>
          <a:p>
            <a:pPr marL="0" indent="0">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US" altLang="en-US" sz="2400" dirty="0">
                <a:latin typeface="Arial" panose="020B0604020202020204" pitchFamily="34" charset="0"/>
                <a:cs typeface="Arial" panose="020B0604020202020204" pitchFamily="34" charset="0"/>
              </a:rPr>
              <a:t>Methods of reporting receivables:</a:t>
            </a:r>
          </a:p>
          <a:p>
            <a:pPr marL="0" indent="0">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a:buFont typeface="Wingdings" panose="05000000000000000000" pitchFamily="2" charset="2"/>
              <a:buChar char="ü"/>
              <a:defRPr/>
            </a:pPr>
            <a:r>
              <a:rPr lang="en-US" altLang="en-US" sz="2400" dirty="0">
                <a:latin typeface="Arial" panose="020B0604020202020204" pitchFamily="34" charset="0"/>
                <a:cs typeface="Arial" panose="020B0604020202020204" pitchFamily="34" charset="0"/>
              </a:rPr>
              <a:t>	By memo. Prepared memo must include:</a:t>
            </a:r>
          </a:p>
          <a:p>
            <a:pP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lvl="3">
              <a:buFont typeface="Wingdings" pitchFamily="2" charset="2"/>
              <a:buChar char="§"/>
              <a:defRPr/>
            </a:pPr>
            <a:r>
              <a:rPr lang="en-US" altLang="en-US" sz="2400" dirty="0">
                <a:latin typeface="Arial" panose="020B0604020202020204" pitchFamily="34" charset="0"/>
                <a:cs typeface="Arial" panose="020B0604020202020204" pitchFamily="34" charset="0"/>
              </a:rPr>
              <a:t> Organization Key</a:t>
            </a:r>
          </a:p>
          <a:p>
            <a:pPr lvl="3">
              <a:buFont typeface="Wingdings" pitchFamily="2" charset="2"/>
              <a:buChar char="§"/>
              <a:defRPr/>
            </a:pPr>
            <a:r>
              <a:rPr lang="en-US" altLang="en-US" sz="2400" dirty="0">
                <a:latin typeface="Arial" panose="020B0604020202020204" pitchFamily="34" charset="0"/>
                <a:cs typeface="Arial" panose="020B0604020202020204" pitchFamily="34" charset="0"/>
              </a:rPr>
              <a:t> Object Code</a:t>
            </a:r>
          </a:p>
          <a:p>
            <a:pPr lvl="3">
              <a:buFont typeface="Wingdings" pitchFamily="2" charset="2"/>
              <a:buChar char="§"/>
              <a:defRPr/>
            </a:pPr>
            <a:r>
              <a:rPr lang="en-US" altLang="en-US" sz="2400" dirty="0">
                <a:latin typeface="Arial" panose="020B0604020202020204" pitchFamily="34" charset="0"/>
                <a:cs typeface="Arial" panose="020B0604020202020204" pitchFamily="34" charset="0"/>
              </a:rPr>
              <a:t> Amount Expected to be Received</a:t>
            </a:r>
          </a:p>
          <a:p>
            <a:pPr marL="0" indent="0">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a:buFont typeface="Wingdings" panose="05000000000000000000" pitchFamily="2" charset="2"/>
              <a:buChar char="ü"/>
              <a:defRPr/>
            </a:pPr>
            <a:r>
              <a:rPr lang="en-US" altLang="en-US" sz="2400" dirty="0">
                <a:latin typeface="Arial" panose="020B0604020202020204" pitchFamily="34" charset="0"/>
                <a:cs typeface="Arial" panose="020B0604020202020204" pitchFamily="34" charset="0"/>
              </a:rPr>
              <a:t> 	On July deposit permits (until July 9</a:t>
            </a:r>
            <a:r>
              <a:rPr lang="en-US" altLang="en-US" sz="2400" baseline="30000" dirty="0" smtClean="0">
                <a:latin typeface="Arial" panose="020B0604020202020204" pitchFamily="34" charset="0"/>
                <a:cs typeface="Arial" panose="020B0604020202020204" pitchFamily="34" charset="0"/>
              </a:rPr>
              <a:t>th</a:t>
            </a:r>
            <a:r>
              <a:rPr lang="en-US" altLang="en-US" sz="2400" dirty="0">
                <a:latin typeface="Arial" panose="020B0604020202020204" pitchFamily="34" charset="0"/>
                <a:cs typeface="Arial" panose="020B0604020202020204" pitchFamily="34" charset="0"/>
              </a:rPr>
              <a:t>).</a:t>
            </a:r>
          </a:p>
          <a:p>
            <a:pPr>
              <a:buFont typeface="Wingdings" panose="05000000000000000000" pitchFamily="2" charset="2"/>
              <a:buChar char="ü"/>
              <a:defRPr/>
            </a:pPr>
            <a:endParaRPr lang="en-US" altLang="en-US" sz="2400" dirty="0">
              <a:latin typeface="Arial" panose="020B0604020202020204" pitchFamily="34" charset="0"/>
              <a:cs typeface="Arial" panose="020B0604020202020204" pitchFamily="34" charset="0"/>
            </a:endParaRPr>
          </a:p>
          <a:p>
            <a:pPr marL="0" lvl="2" indent="0">
              <a:spcBef>
                <a:spcPts val="563"/>
              </a:spcBef>
              <a:buFont typeface="Arial" panose="020B0604020202020204" pitchFamily="34" charset="0"/>
              <a:buNone/>
              <a:defRPr/>
            </a:pPr>
            <a:r>
              <a:rPr lang="en-US" sz="2400" b="1" dirty="0">
                <a:latin typeface="Arial" panose="020B0604020202020204" pitchFamily="34" charset="0"/>
                <a:cs typeface="Arial" panose="020B0604020202020204" pitchFamily="34" charset="0"/>
              </a:rPr>
              <a:t>Make sure all accounts receivable reported by memo to the Auditor’s Office is </a:t>
            </a:r>
            <a:r>
              <a:rPr lang="en-US" sz="2400" b="1" i="1" u="sng" dirty="0">
                <a:latin typeface="Arial" panose="020B0604020202020204" pitchFamily="34" charset="0"/>
                <a:cs typeface="Arial" panose="020B0604020202020204" pitchFamily="34" charset="0"/>
              </a:rPr>
              <a:t>not</a:t>
            </a:r>
            <a:r>
              <a:rPr 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duplicated</a:t>
            </a:r>
            <a:r>
              <a:rPr 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by reporting the same revenue as prior year revenue on your deposit permits.</a:t>
            </a:r>
          </a:p>
          <a:p>
            <a:pPr marL="0" lvl="2" indent="0">
              <a:spcBef>
                <a:spcPts val="563"/>
              </a:spcBef>
              <a:buFont typeface="Arial" panose="020B0604020202020204" pitchFamily="34" charset="0"/>
              <a:buNone/>
              <a:defRPr/>
            </a:pPr>
            <a:endParaRPr lang="en-US" sz="2400" b="1" dirty="0">
              <a:latin typeface="Arial" panose="020B0604020202020204" pitchFamily="34" charset="0"/>
              <a:cs typeface="Arial" panose="020B0604020202020204" pitchFamily="34" charset="0"/>
            </a:endParaRPr>
          </a:p>
          <a:p>
            <a:pPr marL="0" lvl="2" indent="0">
              <a:spcBef>
                <a:spcPts val="563"/>
              </a:spcBef>
              <a:buFont typeface="Arial" panose="020B0604020202020204" pitchFamily="34" charset="0"/>
              <a:buNone/>
              <a:defRPr/>
            </a:pPr>
            <a:r>
              <a:rPr lang="en-US" sz="2400" dirty="0">
                <a:latin typeface="Arial" panose="020B0604020202020204" pitchFamily="34" charset="0"/>
                <a:cs typeface="Arial" panose="020B0604020202020204" pitchFamily="34" charset="0"/>
              </a:rPr>
              <a:t>The Auditor’s Office will set up the receivables as a credit to revenue in the ledgers at June 30th, and reverse the entries in the July </a:t>
            </a:r>
            <a:r>
              <a:rPr lang="en-US" sz="2400" dirty="0" smtClean="0">
                <a:latin typeface="Arial" panose="020B0604020202020204" pitchFamily="34" charset="0"/>
                <a:cs typeface="Arial" panose="020B0604020202020204" pitchFamily="34" charset="0"/>
              </a:rPr>
              <a:t>2021 </a:t>
            </a:r>
            <a:r>
              <a:rPr lang="en-US" sz="2400" dirty="0">
                <a:latin typeface="Arial" panose="020B0604020202020204" pitchFamily="34" charset="0"/>
                <a:cs typeface="Arial" panose="020B0604020202020204" pitchFamily="34" charset="0"/>
              </a:rPr>
              <a:t>ledgers.</a:t>
            </a:r>
          </a:p>
          <a:p>
            <a:pPr marL="0" indent="0">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pic>
        <p:nvPicPr>
          <p:cNvPr id="5127"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564858">
            <a:off x="4918075" y="1223963"/>
            <a:ext cx="1828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24" name="Audio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47717">
        <p14:prism dir="d"/>
      </p:transition>
    </mc:Choice>
    <mc:Fallback xmlns="">
      <p:transition spd="slow" advTm="477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5423" y="923460"/>
            <a:ext cx="6121400" cy="519113"/>
          </a:xfrm>
          <a:prstGeom prst="rect">
            <a:avLst/>
          </a:prstGeom>
          <a:solidFill>
            <a:schemeClr val="accent4">
              <a:lumMod val="20000"/>
              <a:lumOff val="80000"/>
            </a:schemeClr>
          </a:solidFill>
        </p:spPr>
        <p:txBody>
          <a:bodyPr anchor="ctr">
            <a:normAutofit fontScale="925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Accounts Receivable (cont’d)</a:t>
            </a: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11" name="Content Placeholder 4"/>
          <p:cNvSpPr txBox="1">
            <a:spLocks/>
          </p:cNvSpPr>
          <p:nvPr/>
        </p:nvSpPr>
        <p:spPr>
          <a:xfrm>
            <a:off x="367992" y="7523018"/>
            <a:ext cx="6110287" cy="1600200"/>
          </a:xfrm>
          <a:prstGeom prst="rect">
            <a:avLst/>
          </a:prstGeom>
          <a:solidFill>
            <a:schemeClr val="accent4">
              <a:lumMod val="20000"/>
              <a:lumOff val="80000"/>
            </a:schemeClr>
          </a:solidFill>
        </p:spPr>
        <p:txBody>
          <a:bodyPr>
            <a:normAutofit fontScale="92500" lnSpcReduction="10000"/>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just">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Example of how to request the booking of an Accounts Receivable via a Memo.</a:t>
            </a:r>
          </a:p>
          <a:p>
            <a:pPr marL="0" indent="0" algn="just">
              <a:buFont typeface="Arial" panose="020B0604020202020204" pitchFamily="34" charset="0"/>
              <a:buNone/>
              <a:defRPr/>
            </a:pPr>
            <a:endParaRPr lang="en-US" altLang="en-US" sz="2400" b="1" dirty="0">
              <a:latin typeface="Arial" panose="020B0604020202020204" pitchFamily="34" charset="0"/>
              <a:cs typeface="Arial" panose="020B0604020202020204" pitchFamily="34" charset="0"/>
            </a:endParaRPr>
          </a:p>
          <a:p>
            <a:pPr marL="0" indent="0" algn="just">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All accounts receivable memos should be sent to </a:t>
            </a:r>
            <a:r>
              <a:rPr lang="en-US" altLang="en-US" sz="2400" b="1" u="sng" dirty="0">
                <a:latin typeface="Arial" panose="020B0604020202020204" pitchFamily="34" charset="0"/>
                <a:cs typeface="Arial" panose="020B0604020202020204" pitchFamily="34" charset="0"/>
              </a:rPr>
              <a:t>Shelly </a:t>
            </a:r>
            <a:r>
              <a:rPr lang="en-US" altLang="en-US" sz="2400" b="1" u="sng" dirty="0" err="1">
                <a:latin typeface="Arial" panose="020B0604020202020204" pitchFamily="34" charset="0"/>
                <a:cs typeface="Arial" panose="020B0604020202020204" pitchFamily="34" charset="0"/>
              </a:rPr>
              <a:t>Smail’s</a:t>
            </a:r>
            <a:r>
              <a:rPr lang="en-US" altLang="en-US" sz="2400" b="1" dirty="0">
                <a:latin typeface="Arial" panose="020B0604020202020204" pitchFamily="34" charset="0"/>
                <a:cs typeface="Arial" panose="020B0604020202020204" pitchFamily="34" charset="0"/>
              </a:rPr>
              <a:t> attention. </a:t>
            </a:r>
          </a:p>
        </p:txBody>
      </p:sp>
      <p:pic>
        <p:nvPicPr>
          <p:cNvPr id="2" name="Picture 1"/>
          <p:cNvPicPr>
            <a:picLocks noChangeAspect="1"/>
          </p:cNvPicPr>
          <p:nvPr/>
        </p:nvPicPr>
        <p:blipFill>
          <a:blip r:embed="rId7"/>
          <a:stretch>
            <a:fillRect/>
          </a:stretch>
        </p:blipFill>
        <p:spPr>
          <a:xfrm>
            <a:off x="637551" y="1447800"/>
            <a:ext cx="5657143" cy="6042561"/>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15219">
        <p14:prism/>
      </p:transition>
    </mc:Choice>
    <mc:Fallback xmlns="">
      <p:transition spd="slow" advTm="152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1019175"/>
            <a:ext cx="6057900" cy="1004888"/>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2800" b="1" dirty="0">
                <a:latin typeface="Arial Black" panose="020B0A04020102020204" pitchFamily="34" charset="0"/>
              </a:rPr>
              <a:t>Accounts Receivable (cont’d)</a:t>
            </a:r>
          </a:p>
        </p:txBody>
      </p:sp>
      <p:sp>
        <p:nvSpPr>
          <p:cNvPr id="7" name="Content Placeholder 4"/>
          <p:cNvSpPr txBox="1">
            <a:spLocks/>
          </p:cNvSpPr>
          <p:nvPr/>
        </p:nvSpPr>
        <p:spPr>
          <a:xfrm>
            <a:off x="420687" y="7818437"/>
            <a:ext cx="6037263" cy="871538"/>
          </a:xfrm>
          <a:prstGeom prst="rect">
            <a:avLst/>
          </a:prstGeom>
          <a:solidFill>
            <a:schemeClr val="accent4">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Example of how receivables are recorded in the ledgers and reversed.</a:t>
            </a:r>
            <a:endParaRPr lang="en-US" alt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7"/>
          <a:stretch>
            <a:fillRect/>
          </a:stretch>
        </p:blipFill>
        <p:spPr>
          <a:xfrm>
            <a:off x="47687" y="2297048"/>
            <a:ext cx="6750897" cy="2273560"/>
          </a:xfrm>
          <a:prstGeom prst="rect">
            <a:avLst/>
          </a:prstGeom>
        </p:spPr>
      </p:pic>
      <p:pic>
        <p:nvPicPr>
          <p:cNvPr id="5" name="Picture 4"/>
          <p:cNvPicPr>
            <a:picLocks noChangeAspect="1"/>
          </p:cNvPicPr>
          <p:nvPr/>
        </p:nvPicPr>
        <p:blipFill>
          <a:blip r:embed="rId8"/>
          <a:stretch>
            <a:fillRect/>
          </a:stretch>
        </p:blipFill>
        <p:spPr>
          <a:xfrm>
            <a:off x="47687" y="4570608"/>
            <a:ext cx="6750093" cy="295017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20716">
        <p14:prism dir="u"/>
      </p:transition>
    </mc:Choice>
    <mc:Fallback xmlns="">
      <p:transition spd="slow" advTm="207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94188" y="973139"/>
            <a:ext cx="6057900" cy="550861"/>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Claims</a:t>
            </a:r>
          </a:p>
        </p:txBody>
      </p:sp>
      <p:sp>
        <p:nvSpPr>
          <p:cNvPr id="8" name="Content Placeholder 4"/>
          <p:cNvSpPr txBox="1">
            <a:spLocks/>
          </p:cNvSpPr>
          <p:nvPr/>
        </p:nvSpPr>
        <p:spPr>
          <a:xfrm>
            <a:off x="411773" y="1646239"/>
            <a:ext cx="6057900" cy="7192961"/>
          </a:xfrm>
          <a:prstGeom prst="rect">
            <a:avLst/>
          </a:prstGeom>
          <a:solidFill>
            <a:schemeClr val="accent4">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200" dirty="0">
                <a:latin typeface="Arial" panose="020B0604020202020204" pitchFamily="34" charset="0"/>
                <a:cs typeface="Arial" panose="020B0604020202020204" pitchFamily="34" charset="0"/>
              </a:rPr>
              <a:t>Deadline for </a:t>
            </a:r>
            <a:r>
              <a:rPr lang="en-US" altLang="en-US" sz="2200" b="1" dirty="0">
                <a:latin typeface="Arial" panose="020B0604020202020204" pitchFamily="34" charset="0"/>
                <a:cs typeface="Arial" panose="020B0604020202020204" pitchFamily="34" charset="0"/>
              </a:rPr>
              <a:t>ALL </a:t>
            </a:r>
            <a:r>
              <a:rPr lang="en-US" altLang="en-US" sz="2200" dirty="0">
                <a:latin typeface="Arial" panose="020B0604020202020204" pitchFamily="34" charset="0"/>
                <a:cs typeface="Arial" panose="020B0604020202020204" pitchFamily="34" charset="0"/>
              </a:rPr>
              <a:t>departments to submit prior year claims to the Auditor Controller’s Office:</a:t>
            </a:r>
          </a:p>
          <a:p>
            <a:pPr marL="0" indent="0" algn="ctr">
              <a:buFont typeface="Arial" panose="020B0604020202020204" pitchFamily="34" charset="0"/>
              <a:buNone/>
              <a:defRPr/>
            </a:pPr>
            <a:r>
              <a:rPr lang="en-US" altLang="en-US" sz="2200" dirty="0">
                <a:latin typeface="Arial" panose="020B0604020202020204" pitchFamily="34" charset="0"/>
                <a:cs typeface="Arial" panose="020B0604020202020204" pitchFamily="34" charset="0"/>
              </a:rPr>
              <a:t> </a:t>
            </a:r>
            <a:r>
              <a:rPr lang="en-US" altLang="en-US" sz="2200" b="1" i="1" dirty="0">
                <a:latin typeface="Arial" panose="020B0604020202020204" pitchFamily="34" charset="0"/>
                <a:cs typeface="Arial" panose="020B0604020202020204" pitchFamily="34" charset="0"/>
              </a:rPr>
              <a:t>Friday, July 9</a:t>
            </a:r>
            <a:r>
              <a:rPr lang="en-US" altLang="en-US" sz="2200" b="1" i="1" dirty="0" smtClean="0">
                <a:latin typeface="Arial" panose="020B0604020202020204" pitchFamily="34" charset="0"/>
                <a:cs typeface="Arial" panose="020B0604020202020204" pitchFamily="34" charset="0"/>
              </a:rPr>
              <a:t>, 2021 </a:t>
            </a:r>
            <a:r>
              <a:rPr lang="en-US" altLang="en-US" sz="2200" b="1" i="1" dirty="0">
                <a:latin typeface="Arial" panose="020B0604020202020204" pitchFamily="34" charset="0"/>
                <a:cs typeface="Arial" panose="020B0604020202020204" pitchFamily="34" charset="0"/>
              </a:rPr>
              <a:t>@ noon.</a:t>
            </a:r>
            <a:r>
              <a:rPr lang="en-US" altLang="en-US" sz="2200" dirty="0">
                <a:latin typeface="Arial" panose="020B0604020202020204" pitchFamily="34" charset="0"/>
                <a:cs typeface="Arial" panose="020B0604020202020204" pitchFamily="34" charset="0"/>
              </a:rPr>
              <a:t> </a:t>
            </a:r>
          </a:p>
          <a:p>
            <a:pPr marL="0" indent="0" algn="ctr">
              <a:buFont typeface="Arial" panose="020B0604020202020204" pitchFamily="34" charset="0"/>
              <a:buNone/>
              <a:defRPr/>
            </a:pPr>
            <a:endParaRPr lang="en-US" altLang="en-US" sz="22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US" altLang="en-US" sz="2200" b="1" dirty="0">
                <a:latin typeface="Arial" panose="020B0604020202020204" pitchFamily="34" charset="0"/>
                <a:cs typeface="Arial" panose="020B0604020202020204" pitchFamily="34" charset="0"/>
              </a:rPr>
              <a:t>Note: </a:t>
            </a:r>
            <a:r>
              <a:rPr lang="en-US" altLang="en-US" sz="2200" dirty="0">
                <a:latin typeface="Arial" panose="020B0604020202020204" pitchFamily="34" charset="0"/>
                <a:cs typeface="Arial" panose="020B0604020202020204" pitchFamily="34" charset="0"/>
              </a:rPr>
              <a:t>No claims will be accepted for processing after 12:00 PM. </a:t>
            </a:r>
            <a:r>
              <a:rPr lang="en-US" altLang="en-US" sz="2200" i="1" u="sng" dirty="0">
                <a:latin typeface="Arial" panose="020B0604020202020204" pitchFamily="34" charset="0"/>
                <a:cs typeface="Arial" panose="020B0604020202020204" pitchFamily="34" charset="0"/>
              </a:rPr>
              <a:t>No Exceptions</a:t>
            </a:r>
            <a:r>
              <a:rPr lang="en-US" altLang="en-US" sz="2200" u="sng" dirty="0">
                <a:latin typeface="Arial" panose="020B0604020202020204" pitchFamily="34" charset="0"/>
                <a:cs typeface="Arial" panose="020B0604020202020204" pitchFamily="34" charset="0"/>
              </a:rPr>
              <a:t>. </a:t>
            </a:r>
          </a:p>
          <a:p>
            <a:pPr marL="0" indent="0">
              <a:buFont typeface="Arial" panose="020B0604020202020204" pitchFamily="34" charset="0"/>
              <a:buNone/>
              <a:defRPr/>
            </a:pPr>
            <a:endParaRPr lang="en-US" altLang="en-US" sz="2200" u="sng" dirty="0">
              <a:latin typeface="Arial" panose="020B0604020202020204" pitchFamily="34" charset="0"/>
              <a:cs typeface="Arial" panose="020B0604020202020204" pitchFamily="34" charset="0"/>
            </a:endParaRPr>
          </a:p>
          <a:p>
            <a:pPr marL="0" indent="0">
              <a:buNone/>
              <a:defRPr/>
            </a:pPr>
            <a:r>
              <a:rPr lang="en-US" altLang="en-US" sz="2200" b="1" u="sng" dirty="0">
                <a:latin typeface="Arial" panose="020B0604020202020204" pitchFamily="34" charset="0"/>
                <a:cs typeface="Arial" panose="020B0604020202020204" pitchFamily="34" charset="0"/>
              </a:rPr>
              <a:t>New Audit Requirement</a:t>
            </a:r>
            <a:r>
              <a:rPr lang="en-US" altLang="en-US" sz="2200" b="1" dirty="0">
                <a:latin typeface="Arial" panose="020B0604020202020204" pitchFamily="34" charset="0"/>
                <a:cs typeface="Arial" panose="020B0604020202020204" pitchFamily="34" charset="0"/>
              </a:rPr>
              <a:t>: </a:t>
            </a:r>
            <a:r>
              <a:rPr lang="en-US" altLang="en-US" sz="2200" dirty="0">
                <a:latin typeface="Arial" panose="020B0604020202020204" pitchFamily="34" charset="0"/>
                <a:cs typeface="Arial" panose="020B0604020202020204" pitchFamily="34" charset="0"/>
              </a:rPr>
              <a:t>From July 1</a:t>
            </a:r>
            <a:r>
              <a:rPr lang="en-US" altLang="en-US" sz="2200" baseline="30000" dirty="0">
                <a:latin typeface="Arial" panose="020B0604020202020204" pitchFamily="34" charset="0"/>
                <a:cs typeface="Arial" panose="020B0604020202020204" pitchFamily="34" charset="0"/>
              </a:rPr>
              <a:t>st</a:t>
            </a:r>
            <a:r>
              <a:rPr lang="en-US" altLang="en-US" sz="2200" dirty="0">
                <a:latin typeface="Arial" panose="020B0604020202020204" pitchFamily="34" charset="0"/>
                <a:cs typeface="Arial" panose="020B0604020202020204" pitchFamily="34" charset="0"/>
              </a:rPr>
              <a:t> through </a:t>
            </a:r>
            <a:r>
              <a:rPr lang="en-US" altLang="en-US" sz="2200" dirty="0" smtClean="0">
                <a:latin typeface="Arial" panose="020B0604020202020204" pitchFamily="34" charset="0"/>
                <a:cs typeface="Arial" panose="020B0604020202020204" pitchFamily="34" charset="0"/>
              </a:rPr>
              <a:t>September 30</a:t>
            </a:r>
            <a:r>
              <a:rPr lang="en-US" altLang="en-US" sz="2200" baseline="30000" dirty="0" smtClean="0">
                <a:latin typeface="Arial" panose="020B0604020202020204" pitchFamily="34" charset="0"/>
                <a:cs typeface="Arial" panose="020B0604020202020204" pitchFamily="34" charset="0"/>
              </a:rPr>
              <a:t>th</a:t>
            </a:r>
            <a:r>
              <a:rPr lang="en-US" altLang="en-US" sz="2200" dirty="0" smtClean="0">
                <a:latin typeface="Arial" panose="020B0604020202020204" pitchFamily="34" charset="0"/>
                <a:cs typeface="Arial" panose="020B0604020202020204" pitchFamily="34" charset="0"/>
              </a:rPr>
              <a:t> </a:t>
            </a:r>
            <a:r>
              <a:rPr lang="en-US" altLang="en-US" sz="2200" dirty="0">
                <a:latin typeface="Arial" panose="020B0604020202020204" pitchFamily="34" charset="0"/>
                <a:cs typeface="Arial" panose="020B0604020202020204" pitchFamily="34" charset="0"/>
              </a:rPr>
              <a:t>any Prior Year </a:t>
            </a:r>
            <a:r>
              <a:rPr lang="en-US" altLang="en-US" sz="2200" dirty="0" smtClean="0">
                <a:latin typeface="Arial" panose="020B0604020202020204" pitchFamily="34" charset="0"/>
                <a:cs typeface="Arial" panose="020B0604020202020204" pitchFamily="34" charset="0"/>
              </a:rPr>
              <a:t>20-21 </a:t>
            </a:r>
            <a:r>
              <a:rPr lang="en-US" altLang="en-US" sz="2200" dirty="0">
                <a:latin typeface="Arial" panose="020B0604020202020204" pitchFamily="34" charset="0"/>
                <a:cs typeface="Arial" panose="020B0604020202020204" pitchFamily="34" charset="0"/>
              </a:rPr>
              <a:t>claims submitted for payment in FY </a:t>
            </a:r>
            <a:r>
              <a:rPr lang="en-US" altLang="en-US" sz="2200" dirty="0" smtClean="0">
                <a:latin typeface="Arial" panose="020B0604020202020204" pitchFamily="34" charset="0"/>
                <a:cs typeface="Arial" panose="020B0604020202020204" pitchFamily="34" charset="0"/>
              </a:rPr>
              <a:t>21-22 </a:t>
            </a:r>
            <a:r>
              <a:rPr lang="en-US" altLang="en-US" sz="2200" dirty="0">
                <a:latin typeface="Arial" panose="020B0604020202020204" pitchFamily="34" charset="0"/>
                <a:cs typeface="Arial" panose="020B0604020202020204" pitchFamily="34" charset="0"/>
              </a:rPr>
              <a:t>should be clearly marked in </a:t>
            </a:r>
            <a:r>
              <a:rPr lang="en-US" altLang="en-US" sz="2200" u="sng" dirty="0">
                <a:solidFill>
                  <a:srgbClr val="FF0000"/>
                </a:solidFill>
                <a:latin typeface="Arial" panose="020B0604020202020204" pitchFamily="34" charset="0"/>
                <a:cs typeface="Arial" panose="020B0604020202020204" pitchFamily="34" charset="0"/>
              </a:rPr>
              <a:t>RED</a:t>
            </a:r>
            <a:r>
              <a:rPr lang="en-US" altLang="en-US" sz="2200" dirty="0">
                <a:latin typeface="Arial" panose="020B0604020202020204" pitchFamily="34" charset="0"/>
                <a:cs typeface="Arial" panose="020B0604020202020204" pitchFamily="34" charset="0"/>
              </a:rPr>
              <a:t>:</a:t>
            </a:r>
          </a:p>
          <a:p>
            <a:pPr marL="0" indent="0">
              <a:buNone/>
              <a:defRPr/>
            </a:pPr>
            <a:endParaRPr lang="en-US" altLang="en-US" sz="1200" dirty="0">
              <a:latin typeface="Arial" panose="020B0604020202020204" pitchFamily="34" charset="0"/>
              <a:cs typeface="Arial" panose="020B0604020202020204" pitchFamily="34" charset="0"/>
            </a:endParaRPr>
          </a:p>
          <a:p>
            <a:pPr lvl="1">
              <a:defRPr/>
            </a:pPr>
            <a:r>
              <a:rPr lang="en-US" altLang="en-US" sz="2200" dirty="0">
                <a:solidFill>
                  <a:srgbClr val="FF0000"/>
                </a:solidFill>
                <a:latin typeface="Arial" panose="020B0604020202020204" pitchFamily="34" charset="0"/>
                <a:cs typeface="Arial" panose="020B0604020202020204" pitchFamily="34" charset="0"/>
              </a:rPr>
              <a:t>P </a:t>
            </a:r>
            <a:r>
              <a:rPr lang="en-US" altLang="en-US" sz="2200" dirty="0" smtClean="0">
                <a:solidFill>
                  <a:srgbClr val="FF0000"/>
                </a:solidFill>
                <a:latin typeface="Arial" panose="020B0604020202020204" pitchFamily="34" charset="0"/>
                <a:cs typeface="Arial" panose="020B0604020202020204" pitchFamily="34" charset="0"/>
              </a:rPr>
              <a:t>20-21</a:t>
            </a:r>
            <a:r>
              <a:rPr lang="en-US" altLang="en-US" sz="2200" dirty="0" smtClean="0">
                <a:latin typeface="Arial" panose="020B0604020202020204" pitchFamily="34" charset="0"/>
                <a:cs typeface="Arial" panose="020B0604020202020204" pitchFamily="34" charset="0"/>
              </a:rPr>
              <a:t> </a:t>
            </a:r>
            <a:r>
              <a:rPr lang="en-US" altLang="en-US" sz="2200" dirty="0">
                <a:latin typeface="Arial" panose="020B0604020202020204" pitchFamily="34" charset="0"/>
                <a:cs typeface="Arial" panose="020B0604020202020204" pitchFamily="34" charset="0"/>
              </a:rPr>
              <a:t>on the upper right hand corner </a:t>
            </a:r>
          </a:p>
          <a:p>
            <a:pPr lvl="1">
              <a:defRPr/>
            </a:pPr>
            <a:r>
              <a:rPr lang="en-US" altLang="en-US" sz="2200" dirty="0">
                <a:solidFill>
                  <a:srgbClr val="FF0000"/>
                </a:solidFill>
                <a:latin typeface="Arial" panose="020B0604020202020204" pitchFamily="34" charset="0"/>
                <a:cs typeface="Arial" panose="020B0604020202020204" pitchFamily="34" charset="0"/>
              </a:rPr>
              <a:t>F</a:t>
            </a:r>
            <a:r>
              <a:rPr lang="en-US" altLang="en-US" sz="2200" dirty="0" smtClean="0">
                <a:solidFill>
                  <a:srgbClr val="FF0000"/>
                </a:solidFill>
                <a:latin typeface="Arial" panose="020B0604020202020204" pitchFamily="34" charset="0"/>
                <a:cs typeface="Arial" panose="020B0604020202020204" pitchFamily="34" charset="0"/>
              </a:rPr>
              <a:t>Y 20-21 </a:t>
            </a:r>
            <a:r>
              <a:rPr lang="en-US" altLang="en-US" sz="2200" dirty="0">
                <a:latin typeface="Arial" panose="020B0604020202020204" pitchFamily="34" charset="0"/>
                <a:cs typeface="Arial" panose="020B0604020202020204" pitchFamily="34" charset="0"/>
              </a:rPr>
              <a:t>in the description</a:t>
            </a:r>
          </a:p>
          <a:p>
            <a:pPr marL="257175" lvl="1" indent="0">
              <a:buNone/>
              <a:defRPr/>
            </a:pPr>
            <a:endParaRPr lang="en-US" altLang="en-US" sz="1200" dirty="0">
              <a:latin typeface="Arial" panose="020B0604020202020204" pitchFamily="34" charset="0"/>
              <a:cs typeface="Arial" panose="020B0604020202020204" pitchFamily="34" charset="0"/>
            </a:endParaRPr>
          </a:p>
          <a:p>
            <a:pPr marL="0" lvl="1" indent="0">
              <a:spcBef>
                <a:spcPts val="563"/>
              </a:spcBef>
              <a:buNone/>
              <a:defRPr/>
            </a:pPr>
            <a:r>
              <a:rPr lang="en-US" altLang="en-US" sz="2200" dirty="0">
                <a:latin typeface="Arial" panose="020B0604020202020204" pitchFamily="34" charset="0"/>
                <a:cs typeface="Arial" panose="020B0604020202020204" pitchFamily="34" charset="0"/>
              </a:rPr>
              <a:t>From July 1</a:t>
            </a:r>
            <a:r>
              <a:rPr lang="en-US" altLang="en-US" sz="2200" baseline="30000" dirty="0">
                <a:latin typeface="Arial" panose="020B0604020202020204" pitchFamily="34" charset="0"/>
                <a:cs typeface="Arial" panose="020B0604020202020204" pitchFamily="34" charset="0"/>
              </a:rPr>
              <a:t>st</a:t>
            </a:r>
            <a:r>
              <a:rPr lang="en-US" altLang="en-US" sz="2200" dirty="0">
                <a:latin typeface="Arial" panose="020B0604020202020204" pitchFamily="34" charset="0"/>
                <a:cs typeface="Arial" panose="020B0604020202020204" pitchFamily="34" charset="0"/>
              </a:rPr>
              <a:t> through July 10</a:t>
            </a:r>
            <a:r>
              <a:rPr lang="en-US" altLang="en-US" sz="2200" baseline="30000" dirty="0">
                <a:latin typeface="Arial" panose="020B0604020202020204" pitchFamily="34" charset="0"/>
                <a:cs typeface="Arial" panose="020B0604020202020204" pitchFamily="34" charset="0"/>
              </a:rPr>
              <a:t>th</a:t>
            </a:r>
            <a:r>
              <a:rPr lang="en-US" altLang="en-US" sz="2200" dirty="0">
                <a:latin typeface="Arial" panose="020B0604020202020204" pitchFamily="34" charset="0"/>
                <a:cs typeface="Arial" panose="020B0604020202020204" pitchFamily="34" charset="0"/>
              </a:rPr>
              <a:t> any current    FY </a:t>
            </a:r>
            <a:r>
              <a:rPr lang="en-US" altLang="en-US" sz="2200" dirty="0" smtClean="0">
                <a:latin typeface="Arial" panose="020B0604020202020204" pitchFamily="34" charset="0"/>
                <a:cs typeface="Arial" panose="020B0604020202020204" pitchFamily="34" charset="0"/>
              </a:rPr>
              <a:t>21-22 </a:t>
            </a:r>
            <a:r>
              <a:rPr lang="en-US" altLang="en-US" sz="2200" dirty="0">
                <a:latin typeface="Arial" panose="020B0604020202020204" pitchFamily="34" charset="0"/>
                <a:cs typeface="Arial" panose="020B0604020202020204" pitchFamily="34" charset="0"/>
              </a:rPr>
              <a:t>claims submitted for payment should be clearly marked in </a:t>
            </a:r>
            <a:r>
              <a:rPr lang="en-US" altLang="en-US" sz="2200" u="sng" dirty="0">
                <a:solidFill>
                  <a:srgbClr val="FF0000"/>
                </a:solidFill>
                <a:latin typeface="Arial" panose="020B0604020202020204" pitchFamily="34" charset="0"/>
                <a:cs typeface="Arial" panose="020B0604020202020204" pitchFamily="34" charset="0"/>
              </a:rPr>
              <a:t>RED</a:t>
            </a:r>
            <a:r>
              <a:rPr lang="en-US" altLang="en-US" sz="2200" dirty="0">
                <a:latin typeface="Arial" panose="020B0604020202020204" pitchFamily="34" charset="0"/>
                <a:cs typeface="Arial" panose="020B0604020202020204" pitchFamily="34" charset="0"/>
              </a:rPr>
              <a:t>:</a:t>
            </a:r>
          </a:p>
          <a:p>
            <a:pPr marL="0" indent="0">
              <a:buNone/>
              <a:defRPr/>
            </a:pPr>
            <a:endParaRPr lang="en-US" altLang="en-US" sz="1200" dirty="0">
              <a:latin typeface="Arial" panose="020B0604020202020204" pitchFamily="34" charset="0"/>
              <a:cs typeface="Arial" panose="020B0604020202020204" pitchFamily="34" charset="0"/>
            </a:endParaRPr>
          </a:p>
          <a:p>
            <a:pPr lvl="1">
              <a:defRPr/>
            </a:pPr>
            <a:r>
              <a:rPr lang="en-US" altLang="en-US" sz="2200" dirty="0">
                <a:solidFill>
                  <a:srgbClr val="FF0000"/>
                </a:solidFill>
                <a:latin typeface="Arial" panose="020B0604020202020204" pitchFamily="34" charset="0"/>
                <a:cs typeface="Arial" panose="020B0604020202020204" pitchFamily="34" charset="0"/>
              </a:rPr>
              <a:t>C </a:t>
            </a:r>
            <a:r>
              <a:rPr lang="en-US" altLang="en-US" sz="2200" dirty="0" smtClean="0">
                <a:solidFill>
                  <a:srgbClr val="FF0000"/>
                </a:solidFill>
                <a:latin typeface="Arial" panose="020B0604020202020204" pitchFamily="34" charset="0"/>
                <a:cs typeface="Arial" panose="020B0604020202020204" pitchFamily="34" charset="0"/>
              </a:rPr>
              <a:t>21-22</a:t>
            </a:r>
            <a:r>
              <a:rPr lang="en-US" altLang="en-US" sz="2200" dirty="0" smtClean="0">
                <a:latin typeface="Arial" panose="020B0604020202020204" pitchFamily="34" charset="0"/>
                <a:cs typeface="Arial" panose="020B0604020202020204" pitchFamily="34" charset="0"/>
              </a:rPr>
              <a:t> </a:t>
            </a:r>
            <a:r>
              <a:rPr lang="en-US" altLang="en-US" sz="2200" dirty="0">
                <a:latin typeface="Arial" panose="020B0604020202020204" pitchFamily="34" charset="0"/>
                <a:cs typeface="Arial" panose="020B0604020202020204" pitchFamily="34" charset="0"/>
              </a:rPr>
              <a:t>on the upper right hand corner </a:t>
            </a:r>
          </a:p>
          <a:p>
            <a:pPr lvl="1">
              <a:defRPr/>
            </a:pPr>
            <a:r>
              <a:rPr lang="en-US" altLang="en-US" sz="2200" dirty="0">
                <a:solidFill>
                  <a:srgbClr val="FF0000"/>
                </a:solidFill>
                <a:latin typeface="Arial" panose="020B0604020202020204" pitchFamily="34" charset="0"/>
                <a:cs typeface="Arial" panose="020B0604020202020204" pitchFamily="34" charset="0"/>
              </a:rPr>
              <a:t>FY </a:t>
            </a:r>
            <a:r>
              <a:rPr lang="en-US" altLang="en-US" sz="2200" dirty="0" smtClean="0">
                <a:solidFill>
                  <a:srgbClr val="FF0000"/>
                </a:solidFill>
                <a:latin typeface="Arial" panose="020B0604020202020204" pitchFamily="34" charset="0"/>
                <a:cs typeface="Arial" panose="020B0604020202020204" pitchFamily="34" charset="0"/>
              </a:rPr>
              <a:t>21-22 </a:t>
            </a:r>
            <a:r>
              <a:rPr lang="en-US" altLang="en-US" sz="2200" dirty="0">
                <a:latin typeface="Arial" panose="020B0604020202020204" pitchFamily="34" charset="0"/>
                <a:cs typeface="Arial" panose="020B0604020202020204" pitchFamily="34" charset="0"/>
              </a:rPr>
              <a:t>in the description</a:t>
            </a:r>
          </a:p>
          <a:p>
            <a:pPr marL="0" indent="0" algn="ctr">
              <a:buFont typeface="Arial" panose="020B0604020202020204" pitchFamily="34" charset="0"/>
              <a:buNone/>
              <a:defRPr/>
            </a:pPr>
            <a:endParaRPr lang="en-US" altLang="en-US" sz="22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194140164"/>
      </p:ext>
    </p:extLst>
  </p:cSld>
  <p:clrMapOvr>
    <a:masterClrMapping/>
  </p:clrMapOvr>
  <mc:AlternateContent xmlns:mc="http://schemas.openxmlformats.org/markup-compatibility/2006" xmlns:p14="http://schemas.microsoft.com/office/powerpoint/2010/main">
    <mc:Choice Requires="p14">
      <p:transition spd="slow" p14:dur="1200" advTm="65222">
        <p14:prism dir="r"/>
      </p:transition>
    </mc:Choice>
    <mc:Fallback xmlns="">
      <p:transition spd="slow" advTm="652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87350" y="935038"/>
            <a:ext cx="6057900" cy="588962"/>
          </a:xfrm>
          <a:prstGeom prst="rect">
            <a:avLst/>
          </a:prstGeom>
          <a:solidFill>
            <a:schemeClr val="accent4">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Claims (cont’d)</a:t>
            </a:r>
          </a:p>
        </p:txBody>
      </p:sp>
      <p:sp>
        <p:nvSpPr>
          <p:cNvPr id="10" name="TextBox 4"/>
          <p:cNvSpPr txBox="1">
            <a:spLocks noChangeArrowheads="1"/>
          </p:cNvSpPr>
          <p:nvPr/>
        </p:nvSpPr>
        <p:spPr bwMode="auto">
          <a:xfrm>
            <a:off x="2728913" y="8480425"/>
            <a:ext cx="1462087" cy="461963"/>
          </a:xfrm>
          <a:prstGeom prst="rect">
            <a:avLst/>
          </a:prstGeom>
          <a:solidFill>
            <a:schemeClr val="accent4">
              <a:lumMod val="20000"/>
              <a:lumOff val="80000"/>
            </a:schemeClr>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400" b="1" dirty="0">
                <a:solidFill>
                  <a:srgbClr val="FF0000"/>
                </a:solidFill>
                <a:cs typeface="Arial" panose="020B0604020202020204" pitchFamily="34" charset="0"/>
              </a:rPr>
              <a:t>Example</a:t>
            </a:r>
          </a:p>
        </p:txBody>
      </p:sp>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052" y="1524000"/>
            <a:ext cx="5262580" cy="694553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19731">
        <p14:prism dir="d"/>
      </p:transition>
    </mc:Choice>
    <mc:Fallback xmlns="">
      <p:transition spd="slow" advTm="197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7|4.6"/>
</p:tagLst>
</file>

<file path=ppt/tags/tag2.xml><?xml version="1.0" encoding="utf-8"?>
<p:tagLst xmlns:a="http://schemas.openxmlformats.org/drawingml/2006/main" xmlns:r="http://schemas.openxmlformats.org/officeDocument/2006/relationships" xmlns:p="http://schemas.openxmlformats.org/presentationml/2006/main">
  <p:tag name="TIMING" val="|1.4|1.2|0.9|0.8|1.9|0.9|1|1|1.2|1.7|1.7|2.6|2.2|1.7|1.4|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21259</TotalTime>
  <Words>2452</Words>
  <Application>Microsoft Office PowerPoint</Application>
  <PresentationFormat>On-screen Show (4:3)</PresentationFormat>
  <Paragraphs>490</Paragraphs>
  <Slides>47</Slides>
  <Notes>47</Notes>
  <HiddenSlides>0</HiddenSlides>
  <MMClips>47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Arial Black</vt:lpstr>
      <vt:lpstr>Arrial</vt:lpstr>
      <vt:lpstr>Calibri</vt:lpstr>
      <vt:lpstr>Calibri Light</vt:lpstr>
      <vt:lpstr>Century Gothic</vt:lpstr>
      <vt:lpstr>Wingdings</vt:lpstr>
      <vt:lpstr>Wingdings 2</vt:lpstr>
      <vt:lpstr>Office Theme</vt:lpstr>
      <vt:lpstr>PowerPoint Presentation</vt:lpstr>
      <vt:lpstr>Year End &amp; Journal Entry Transfers Training June 3,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Julie Villeneuve</dc:creator>
  <cp:lastModifiedBy>Amparo Chavez</cp:lastModifiedBy>
  <cp:revision>520</cp:revision>
  <cp:lastPrinted>2019-06-06T00:27:54Z</cp:lastPrinted>
  <dcterms:created xsi:type="dcterms:W3CDTF">2011-05-04T15:56:36Z</dcterms:created>
  <dcterms:modified xsi:type="dcterms:W3CDTF">2021-06-21T17:19:38Z</dcterms:modified>
</cp:coreProperties>
</file>