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327" r:id="rId7"/>
    <p:sldId id="323" r:id="rId8"/>
    <p:sldId id="268" r:id="rId9"/>
    <p:sldId id="269" r:id="rId10"/>
    <p:sldId id="353" r:id="rId11"/>
    <p:sldId id="321" r:id="rId12"/>
    <p:sldId id="354" r:id="rId13"/>
    <p:sldId id="355" r:id="rId14"/>
    <p:sldId id="322" r:id="rId15"/>
    <p:sldId id="273" r:id="rId16"/>
    <p:sldId id="272" r:id="rId17"/>
    <p:sldId id="324" r:id="rId18"/>
    <p:sldId id="325" r:id="rId19"/>
    <p:sldId id="326"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17" r:id="rId46"/>
    <p:sldId id="320" r:id="rId47"/>
    <p:sldId id="318" r:id="rId48"/>
    <p:sldId id="319" r:id="rId49"/>
    <p:sldId id="25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6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1"/>
    <p:restoredTop sz="94714"/>
  </p:normalViewPr>
  <p:slideViewPr>
    <p:cSldViewPr snapToGrid="0" snapToObjects="1">
      <p:cViewPr varScale="1">
        <p:scale>
          <a:sx n="92" d="100"/>
          <a:sy n="92" d="100"/>
        </p:scale>
        <p:origin x="7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9D8ABDFA-93A8-3A4D-BF94-E536A8A332AC}"/>
              </a:ext>
            </a:extLst>
          </p:cNvPr>
          <p:cNvPicPr>
            <a:picLocks noChangeAspect="1"/>
          </p:cNvPicPr>
          <p:nvPr userDrawn="1"/>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60610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9D8ABDFA-93A8-3A4D-BF94-E536A8A332AC}"/>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 xmlns:a16="http://schemas.microsoft.com/office/drawing/2014/main" id="{CB7FECED-27F9-8F45-A12C-788B4CA2A424}"/>
              </a:ext>
            </a:extLst>
          </p:cNvPr>
          <p:cNvSpPr>
            <a:spLocks noGrp="1"/>
          </p:cNvSpPr>
          <p:nvPr>
            <p:ph type="ctrTitle" hasCustomPrompt="1"/>
          </p:nvPr>
        </p:nvSpPr>
        <p:spPr>
          <a:xfrm>
            <a:off x="815439" y="388329"/>
            <a:ext cx="10561122" cy="2840381"/>
          </a:xfrm>
        </p:spPr>
        <p:txBody>
          <a:bodyPr anchor="b">
            <a:normAutofit/>
          </a:bodyPr>
          <a:lstStyle>
            <a:lvl1pPr algn="r">
              <a:defRPr sz="6500" b="0" i="0" spc="300">
                <a:solidFill>
                  <a:schemeClr val="bg1"/>
                </a:solidFill>
                <a:latin typeface="Arial Narrow" panose="020B0604020202020204" pitchFamily="34" charset="0"/>
                <a:cs typeface="Arial Narrow" panose="020B0604020202020204" pitchFamily="34" charset="0"/>
              </a:defRPr>
            </a:lvl1pPr>
          </a:lstStyle>
          <a:p>
            <a:r>
              <a:rPr lang="en-US" dirty="0"/>
              <a:t>SECTION TITLE</a:t>
            </a:r>
          </a:p>
        </p:txBody>
      </p:sp>
      <p:sp>
        <p:nvSpPr>
          <p:cNvPr id="3" name="Subtitle 2">
            <a:extLst>
              <a:ext uri="{FF2B5EF4-FFF2-40B4-BE49-F238E27FC236}">
                <a16:creationId xmlns="" xmlns:a16="http://schemas.microsoft.com/office/drawing/2014/main" id="{9DC29AEB-4450-5944-9F4F-FA653CD9866B}"/>
              </a:ext>
            </a:extLst>
          </p:cNvPr>
          <p:cNvSpPr>
            <a:spLocks noGrp="1"/>
          </p:cNvSpPr>
          <p:nvPr>
            <p:ph type="subTitle" idx="1" hasCustomPrompt="1"/>
          </p:nvPr>
        </p:nvSpPr>
        <p:spPr>
          <a:xfrm>
            <a:off x="815439" y="4278130"/>
            <a:ext cx="10561122" cy="640536"/>
          </a:xfrm>
        </p:spPr>
        <p:txBody>
          <a:bodyPr>
            <a:normAutofit/>
          </a:bodyPr>
          <a:lstStyle>
            <a:lvl1pPr marL="0" indent="0" algn="r">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Speaker Name</a:t>
            </a:r>
          </a:p>
        </p:txBody>
      </p:sp>
      <p:sp>
        <p:nvSpPr>
          <p:cNvPr id="7" name="Text Placeholder 6">
            <a:extLst>
              <a:ext uri="{FF2B5EF4-FFF2-40B4-BE49-F238E27FC236}">
                <a16:creationId xmlns="" xmlns:a16="http://schemas.microsoft.com/office/drawing/2014/main" id="{6C722C81-8722-1E47-B872-13A96C2CFBBB}"/>
              </a:ext>
            </a:extLst>
          </p:cNvPr>
          <p:cNvSpPr>
            <a:spLocks noGrp="1"/>
          </p:cNvSpPr>
          <p:nvPr>
            <p:ph type="body" sz="quarter" idx="10" hasCustomPrompt="1"/>
          </p:nvPr>
        </p:nvSpPr>
        <p:spPr>
          <a:xfrm>
            <a:off x="815440" y="3228711"/>
            <a:ext cx="10561121" cy="688975"/>
          </a:xfrm>
        </p:spPr>
        <p:txBody>
          <a:bodyPr>
            <a:normAutofit/>
          </a:bodyPr>
          <a:lstStyle>
            <a:lvl1pPr marL="0" indent="0" algn="r">
              <a:buNone/>
              <a:defRPr sz="2400">
                <a:solidFill>
                  <a:schemeClr val="bg1"/>
                </a:solidFill>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dirty="0"/>
              <a:t>SUB TITLE TEXT</a:t>
            </a:r>
          </a:p>
        </p:txBody>
      </p:sp>
      <p:pic>
        <p:nvPicPr>
          <p:cNvPr id="5" name="Picture 4">
            <a:extLst>
              <a:ext uri="{FF2B5EF4-FFF2-40B4-BE49-F238E27FC236}">
                <a16:creationId xmlns="" xmlns:a16="http://schemas.microsoft.com/office/drawing/2014/main" id="{4E3C15E2-6AF0-0043-BFE0-CD5F7EB93F26}"/>
              </a:ext>
            </a:extLst>
          </p:cNvPr>
          <p:cNvPicPr>
            <a:picLocks noChangeAspect="1"/>
          </p:cNvPicPr>
          <p:nvPr userDrawn="1"/>
        </p:nvPicPr>
        <p:blipFill rotWithShape="1">
          <a:blip r:embed="rId3"/>
          <a:srcRect b="26188"/>
          <a:stretch/>
        </p:blipFill>
        <p:spPr>
          <a:xfrm>
            <a:off x="418176" y="5968086"/>
            <a:ext cx="1630839" cy="552716"/>
          </a:xfrm>
          <a:prstGeom prst="rect">
            <a:avLst/>
          </a:prstGeom>
        </p:spPr>
      </p:pic>
      <p:pic>
        <p:nvPicPr>
          <p:cNvPr id="13" name="Picture 12">
            <a:extLst>
              <a:ext uri="{FF2B5EF4-FFF2-40B4-BE49-F238E27FC236}">
                <a16:creationId xmlns="" xmlns:a16="http://schemas.microsoft.com/office/drawing/2014/main" id="{5A9CCD86-078E-044A-AAA9-E8F705E4696C}"/>
              </a:ext>
            </a:extLst>
          </p:cNvPr>
          <p:cNvPicPr>
            <a:picLocks noChangeAspect="1"/>
          </p:cNvPicPr>
          <p:nvPr userDrawn="1"/>
        </p:nvPicPr>
        <p:blipFill>
          <a:blip r:embed="rId4"/>
          <a:stretch>
            <a:fillRect/>
          </a:stretch>
        </p:blipFill>
        <p:spPr>
          <a:xfrm>
            <a:off x="10029668" y="6139452"/>
            <a:ext cx="1744156" cy="381349"/>
          </a:xfrm>
          <a:prstGeom prst="rect">
            <a:avLst/>
          </a:prstGeom>
        </p:spPr>
      </p:pic>
    </p:spTree>
    <p:extLst>
      <p:ext uri="{BB962C8B-B14F-4D97-AF65-F5344CB8AC3E}">
        <p14:creationId xmlns:p14="http://schemas.microsoft.com/office/powerpoint/2010/main" val="4366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62333F-7CA8-8147-A04B-A538A822C1A7}"/>
              </a:ext>
            </a:extLst>
          </p:cNvPr>
          <p:cNvSpPr>
            <a:spLocks noGrp="1"/>
          </p:cNvSpPr>
          <p:nvPr>
            <p:ph type="title" hasCustomPrompt="1"/>
          </p:nvPr>
        </p:nvSpPr>
        <p:spPr>
          <a:xfrm>
            <a:off x="304800" y="111318"/>
            <a:ext cx="11582400" cy="1089329"/>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F6FFA642-FE4A-6B45-A898-63E834666293}"/>
              </a:ext>
            </a:extLst>
          </p:cNvPr>
          <p:cNvSpPr>
            <a:spLocks noGrp="1"/>
          </p:cNvSpPr>
          <p:nvPr>
            <p:ph idx="1"/>
          </p:nvPr>
        </p:nvSpPr>
        <p:spPr>
          <a:xfrm>
            <a:off x="304800" y="1288111"/>
            <a:ext cx="11582400" cy="4888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 xmlns:a16="http://schemas.microsoft.com/office/drawing/2014/main" id="{8E3D9780-9293-6A4B-B87A-5DC119020736}"/>
              </a:ext>
            </a:extLst>
          </p:cNvPr>
          <p:cNvPicPr>
            <a:picLocks noChangeAspect="1"/>
          </p:cNvPicPr>
          <p:nvPr userDrawn="1"/>
        </p:nvPicPr>
        <p:blipFill rotWithShape="1">
          <a:blip r:embed="rId2"/>
          <a:srcRect l="1" r="1483" b="26188"/>
          <a:stretch/>
        </p:blipFill>
        <p:spPr>
          <a:xfrm>
            <a:off x="304800" y="6366967"/>
            <a:ext cx="1054340" cy="362712"/>
          </a:xfrm>
          <a:prstGeom prst="rect">
            <a:avLst/>
          </a:prstGeom>
        </p:spPr>
      </p:pic>
    </p:spTree>
    <p:extLst>
      <p:ext uri="{BB962C8B-B14F-4D97-AF65-F5344CB8AC3E}">
        <p14:creationId xmlns:p14="http://schemas.microsoft.com/office/powerpoint/2010/main" val="65842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9D8ABDFA-93A8-3A4D-BF94-E536A8A332AC}"/>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 xmlns:a16="http://schemas.microsoft.com/office/drawing/2014/main" id="{CB7FECED-27F9-8F45-A12C-788B4CA2A424}"/>
              </a:ext>
            </a:extLst>
          </p:cNvPr>
          <p:cNvSpPr>
            <a:spLocks noGrp="1"/>
          </p:cNvSpPr>
          <p:nvPr>
            <p:ph type="ctrTitle" hasCustomPrompt="1"/>
          </p:nvPr>
        </p:nvSpPr>
        <p:spPr>
          <a:xfrm>
            <a:off x="815439" y="589045"/>
            <a:ext cx="10561122" cy="2950037"/>
          </a:xfrm>
        </p:spPr>
        <p:txBody>
          <a:bodyPr anchor="b">
            <a:normAutofit/>
          </a:bodyPr>
          <a:lstStyle>
            <a:lvl1pPr algn="r">
              <a:defRPr sz="6500" b="0" i="0" spc="300">
                <a:solidFill>
                  <a:schemeClr val="bg1"/>
                </a:solidFill>
                <a:latin typeface="Arial Narrow" panose="020B0604020202020204" pitchFamily="34" charset="0"/>
                <a:cs typeface="Arial Narrow" panose="020B0604020202020204" pitchFamily="34" charset="0"/>
              </a:defRPr>
            </a:lvl1pPr>
          </a:lstStyle>
          <a:p>
            <a:r>
              <a:rPr lang="en-US" dirty="0"/>
              <a:t>SECTION TITLE</a:t>
            </a:r>
          </a:p>
        </p:txBody>
      </p:sp>
      <p:sp>
        <p:nvSpPr>
          <p:cNvPr id="7" name="Text Placeholder 6">
            <a:extLst>
              <a:ext uri="{FF2B5EF4-FFF2-40B4-BE49-F238E27FC236}">
                <a16:creationId xmlns="" xmlns:a16="http://schemas.microsoft.com/office/drawing/2014/main" id="{6C722C81-8722-1E47-B872-13A96C2CFBBB}"/>
              </a:ext>
            </a:extLst>
          </p:cNvPr>
          <p:cNvSpPr>
            <a:spLocks noGrp="1"/>
          </p:cNvSpPr>
          <p:nvPr>
            <p:ph type="body" sz="quarter" idx="10" hasCustomPrompt="1"/>
          </p:nvPr>
        </p:nvSpPr>
        <p:spPr>
          <a:xfrm>
            <a:off x="815440" y="3539083"/>
            <a:ext cx="10561121" cy="1116866"/>
          </a:xfrm>
        </p:spPr>
        <p:txBody>
          <a:bodyPr>
            <a:normAutofit/>
          </a:bodyPr>
          <a:lstStyle>
            <a:lvl1pPr marL="0" indent="0" algn="r">
              <a:buNone/>
              <a:defRPr sz="2400">
                <a:solidFill>
                  <a:schemeClr val="bg1"/>
                </a:solidFill>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dirty="0"/>
              <a:t>SUB TITLE TEXT</a:t>
            </a:r>
          </a:p>
        </p:txBody>
      </p:sp>
      <p:pic>
        <p:nvPicPr>
          <p:cNvPr id="15" name="Picture 14">
            <a:extLst>
              <a:ext uri="{FF2B5EF4-FFF2-40B4-BE49-F238E27FC236}">
                <a16:creationId xmlns="" xmlns:a16="http://schemas.microsoft.com/office/drawing/2014/main" id="{A49E772F-FB52-A241-84CA-EF9815647B17}"/>
              </a:ext>
            </a:extLst>
          </p:cNvPr>
          <p:cNvPicPr>
            <a:picLocks noChangeAspect="1"/>
          </p:cNvPicPr>
          <p:nvPr userDrawn="1"/>
        </p:nvPicPr>
        <p:blipFill rotWithShape="1">
          <a:blip r:embed="rId3"/>
          <a:srcRect b="26188"/>
          <a:stretch/>
        </p:blipFill>
        <p:spPr>
          <a:xfrm>
            <a:off x="418176" y="5968086"/>
            <a:ext cx="1630839" cy="552716"/>
          </a:xfrm>
          <a:prstGeom prst="rect">
            <a:avLst/>
          </a:prstGeom>
        </p:spPr>
      </p:pic>
      <p:pic>
        <p:nvPicPr>
          <p:cNvPr id="16" name="Picture 15">
            <a:extLst>
              <a:ext uri="{FF2B5EF4-FFF2-40B4-BE49-F238E27FC236}">
                <a16:creationId xmlns="" xmlns:a16="http://schemas.microsoft.com/office/drawing/2014/main" id="{90B99C60-07AD-BF42-91B3-6E6BD9ABFF6B}"/>
              </a:ext>
            </a:extLst>
          </p:cNvPr>
          <p:cNvPicPr>
            <a:picLocks noChangeAspect="1"/>
          </p:cNvPicPr>
          <p:nvPr userDrawn="1"/>
        </p:nvPicPr>
        <p:blipFill>
          <a:blip r:embed="rId4"/>
          <a:stretch>
            <a:fillRect/>
          </a:stretch>
        </p:blipFill>
        <p:spPr>
          <a:xfrm>
            <a:off x="10029668" y="6139452"/>
            <a:ext cx="1744156" cy="381349"/>
          </a:xfrm>
          <a:prstGeom prst="rect">
            <a:avLst/>
          </a:prstGeom>
        </p:spPr>
      </p:pic>
    </p:spTree>
    <p:extLst>
      <p:ext uri="{BB962C8B-B14F-4D97-AF65-F5344CB8AC3E}">
        <p14:creationId xmlns:p14="http://schemas.microsoft.com/office/powerpoint/2010/main" val="158921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6C35A4-AA3E-EA44-BBDA-AE39143798BE}"/>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8243A8C3-0917-E147-BA1F-535F8AD91386}"/>
              </a:ext>
            </a:extLst>
          </p:cNvPr>
          <p:cNvSpPr>
            <a:spLocks noGrp="1"/>
          </p:cNvSpPr>
          <p:nvPr>
            <p:ph sz="half" idx="1"/>
          </p:nvPr>
        </p:nvSpPr>
        <p:spPr>
          <a:xfrm>
            <a:off x="304800" y="1288111"/>
            <a:ext cx="5715000" cy="4888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58C66706-00F3-0442-8524-BDB44FECA405}"/>
              </a:ext>
            </a:extLst>
          </p:cNvPr>
          <p:cNvSpPr>
            <a:spLocks noGrp="1"/>
          </p:cNvSpPr>
          <p:nvPr>
            <p:ph sz="half" idx="2"/>
          </p:nvPr>
        </p:nvSpPr>
        <p:spPr>
          <a:xfrm>
            <a:off x="6172200" y="1288111"/>
            <a:ext cx="5715000" cy="4888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118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B99438-185B-444E-A5EF-C363DEA61675}"/>
              </a:ext>
            </a:extLst>
          </p:cNvPr>
          <p:cNvSpPr>
            <a:spLocks noGrp="1"/>
          </p:cNvSpPr>
          <p:nvPr>
            <p:ph type="title" hasCustomPrompt="1"/>
          </p:nvPr>
        </p:nvSpPr>
        <p:spPr>
          <a:xfrm>
            <a:off x="303276" y="111319"/>
            <a:ext cx="11585448" cy="1089328"/>
          </a:xfrm>
        </p:spPr>
        <p:txBody>
          <a:bodyPr/>
          <a:lstStyle/>
          <a:p>
            <a:r>
              <a:rPr lang="en-US" dirty="0"/>
              <a:t>CLICK TO EDIT MASTER TITLE STYLE</a:t>
            </a:r>
          </a:p>
        </p:txBody>
      </p:sp>
      <p:sp>
        <p:nvSpPr>
          <p:cNvPr id="3" name="Text Placeholder 2">
            <a:extLst>
              <a:ext uri="{FF2B5EF4-FFF2-40B4-BE49-F238E27FC236}">
                <a16:creationId xmlns="" xmlns:a16="http://schemas.microsoft.com/office/drawing/2014/main" id="{D28FC411-B23C-0C4B-9269-A60791531FAB}"/>
              </a:ext>
            </a:extLst>
          </p:cNvPr>
          <p:cNvSpPr>
            <a:spLocks noGrp="1"/>
          </p:cNvSpPr>
          <p:nvPr>
            <p:ph type="body" idx="1"/>
          </p:nvPr>
        </p:nvSpPr>
        <p:spPr>
          <a:xfrm>
            <a:off x="303276" y="1288111"/>
            <a:ext cx="56942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68021968-5D95-434F-9C70-3224E2BADA7A}"/>
              </a:ext>
            </a:extLst>
          </p:cNvPr>
          <p:cNvSpPr>
            <a:spLocks noGrp="1"/>
          </p:cNvSpPr>
          <p:nvPr>
            <p:ph sz="half" idx="2"/>
          </p:nvPr>
        </p:nvSpPr>
        <p:spPr>
          <a:xfrm>
            <a:off x="303276" y="2112023"/>
            <a:ext cx="5694299" cy="4077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CE6729AF-41CB-D848-9122-F87081F16E8F}"/>
              </a:ext>
            </a:extLst>
          </p:cNvPr>
          <p:cNvSpPr>
            <a:spLocks noGrp="1"/>
          </p:cNvSpPr>
          <p:nvPr>
            <p:ph type="body" sz="quarter" idx="3"/>
          </p:nvPr>
        </p:nvSpPr>
        <p:spPr>
          <a:xfrm>
            <a:off x="6172200" y="1288111"/>
            <a:ext cx="57165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 xmlns:a16="http://schemas.microsoft.com/office/drawing/2014/main" id="{625924B8-2485-5848-BFD1-3E371C88683C}"/>
              </a:ext>
            </a:extLst>
          </p:cNvPr>
          <p:cNvSpPr>
            <a:spLocks noGrp="1"/>
          </p:cNvSpPr>
          <p:nvPr>
            <p:ph sz="quarter" idx="4"/>
          </p:nvPr>
        </p:nvSpPr>
        <p:spPr>
          <a:xfrm>
            <a:off x="6172200" y="2112023"/>
            <a:ext cx="5716524" cy="4077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 xmlns:a16="http://schemas.microsoft.com/office/drawing/2014/main" id="{B3866DC8-119B-C840-9E6D-C5088EDD5F03}"/>
              </a:ext>
            </a:extLst>
          </p:cNvPr>
          <p:cNvSpPr>
            <a:spLocks noGrp="1"/>
          </p:cNvSpPr>
          <p:nvPr>
            <p:ph sz="half" idx="11"/>
          </p:nvPr>
        </p:nvSpPr>
        <p:spPr>
          <a:xfrm>
            <a:off x="17948082" y="1288111"/>
            <a:ext cx="5715000" cy="4888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633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ED0342-AD54-614A-AB49-C1F366431F15}"/>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2918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58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65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2674357-B60C-C149-A1E9-A7F1C9A368C9}"/>
              </a:ext>
            </a:extLst>
          </p:cNvPr>
          <p:cNvSpPr>
            <a:spLocks noGrp="1"/>
          </p:cNvSpPr>
          <p:nvPr>
            <p:ph type="title"/>
          </p:nvPr>
        </p:nvSpPr>
        <p:spPr>
          <a:xfrm>
            <a:off x="304800" y="111318"/>
            <a:ext cx="11582400" cy="1089329"/>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82860E6D-44A5-1049-BCC8-D5011BF2A22E}"/>
              </a:ext>
            </a:extLst>
          </p:cNvPr>
          <p:cNvSpPr>
            <a:spLocks noGrp="1"/>
          </p:cNvSpPr>
          <p:nvPr>
            <p:ph type="body" idx="1"/>
          </p:nvPr>
        </p:nvSpPr>
        <p:spPr>
          <a:xfrm>
            <a:off x="304800" y="1288111"/>
            <a:ext cx="11582400" cy="48888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 xmlns:a16="http://schemas.microsoft.com/office/drawing/2014/main" id="{FC345E52-4CBE-2048-B153-D2E120A87AED}"/>
              </a:ext>
            </a:extLst>
          </p:cNvPr>
          <p:cNvPicPr>
            <a:picLocks noChangeAspect="1"/>
          </p:cNvPicPr>
          <p:nvPr userDrawn="1"/>
        </p:nvPicPr>
        <p:blipFill>
          <a:blip r:embed="rId11"/>
          <a:stretch>
            <a:fillRect/>
          </a:stretch>
        </p:blipFill>
        <p:spPr>
          <a:xfrm>
            <a:off x="0" y="6260592"/>
            <a:ext cx="12192000" cy="597408"/>
          </a:xfrm>
          <a:prstGeom prst="rect">
            <a:avLst/>
          </a:prstGeom>
        </p:spPr>
      </p:pic>
      <p:pic>
        <p:nvPicPr>
          <p:cNvPr id="9" name="Picture 8">
            <a:extLst>
              <a:ext uri="{FF2B5EF4-FFF2-40B4-BE49-F238E27FC236}">
                <a16:creationId xmlns="" xmlns:a16="http://schemas.microsoft.com/office/drawing/2014/main" id="{9A0D62B3-B52D-454C-A94E-B57C1B2F6667}"/>
              </a:ext>
            </a:extLst>
          </p:cNvPr>
          <p:cNvPicPr>
            <a:picLocks noChangeAspect="1"/>
          </p:cNvPicPr>
          <p:nvPr userDrawn="1"/>
        </p:nvPicPr>
        <p:blipFill rotWithShape="1">
          <a:blip r:embed="rId12"/>
          <a:srcRect l="1" r="1483" b="26188"/>
          <a:stretch/>
        </p:blipFill>
        <p:spPr>
          <a:xfrm>
            <a:off x="304800" y="6366967"/>
            <a:ext cx="1051560" cy="361756"/>
          </a:xfrm>
          <a:prstGeom prst="rect">
            <a:avLst/>
          </a:prstGeom>
        </p:spPr>
      </p:pic>
      <p:pic>
        <p:nvPicPr>
          <p:cNvPr id="10" name="Picture 9">
            <a:extLst>
              <a:ext uri="{FF2B5EF4-FFF2-40B4-BE49-F238E27FC236}">
                <a16:creationId xmlns="" xmlns:a16="http://schemas.microsoft.com/office/drawing/2014/main" id="{510508DF-FE3F-F64B-A263-869210D02488}"/>
              </a:ext>
            </a:extLst>
          </p:cNvPr>
          <p:cNvPicPr>
            <a:picLocks noChangeAspect="1"/>
          </p:cNvPicPr>
          <p:nvPr userDrawn="1"/>
        </p:nvPicPr>
        <p:blipFill>
          <a:blip r:embed="rId13"/>
          <a:stretch>
            <a:fillRect/>
          </a:stretch>
        </p:blipFill>
        <p:spPr>
          <a:xfrm>
            <a:off x="10557461" y="6402476"/>
            <a:ext cx="1329739" cy="290739"/>
          </a:xfrm>
          <a:prstGeom prst="rect">
            <a:avLst/>
          </a:prstGeom>
        </p:spPr>
      </p:pic>
    </p:spTree>
    <p:extLst>
      <p:ext uri="{BB962C8B-B14F-4D97-AF65-F5344CB8AC3E}">
        <p14:creationId xmlns:p14="http://schemas.microsoft.com/office/powerpoint/2010/main" val="4027876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2" r:id="rId5"/>
    <p:sldLayoutId id="2147483653" r:id="rId6"/>
    <p:sldLayoutId id="2147483654" r:id="rId7"/>
    <p:sldLayoutId id="2147483655" r:id="rId8"/>
    <p:sldLayoutId id="2147483658" r:id="rId9"/>
  </p:sldLayoutIdLst>
  <p:txStyles>
    <p:titleStyle>
      <a:lvl1pPr algn="ctr" defTabSz="914400" rtl="0" eaLnBrk="1" latinLnBrk="0" hangingPunct="1">
        <a:lnSpc>
          <a:spcPct val="90000"/>
        </a:lnSpc>
        <a:spcBef>
          <a:spcPct val="0"/>
        </a:spcBef>
        <a:buNone/>
        <a:defRPr sz="4400" b="0" i="0" kern="1200">
          <a:solidFill>
            <a:srgbClr val="EF462A"/>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rgbClr val="EF462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F462A"/>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F462A"/>
        </a:buClr>
        <a:buFont typeface="Wingdings" pitchFamily="2" charset="2"/>
        <a:buChar char="Ø"/>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F462A"/>
        </a:buClr>
        <a:buFont typeface="Wingdings"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F462A"/>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16A54BF-FCC7-0141-B23A-1E1CC7012BC4}"/>
              </a:ext>
            </a:extLst>
          </p:cNvPr>
          <p:cNvPicPr>
            <a:picLocks noChangeAspect="1"/>
          </p:cNvPicPr>
          <p:nvPr/>
        </p:nvPicPr>
        <p:blipFill>
          <a:blip r:embed="rId2"/>
          <a:stretch>
            <a:fillRect/>
          </a:stretch>
        </p:blipFill>
        <p:spPr>
          <a:xfrm>
            <a:off x="2323605" y="1696863"/>
            <a:ext cx="7544790" cy="3464274"/>
          </a:xfrm>
          <a:prstGeom prst="rect">
            <a:avLst/>
          </a:prstGeom>
        </p:spPr>
      </p:pic>
    </p:spTree>
    <p:extLst>
      <p:ext uri="{BB962C8B-B14F-4D97-AF65-F5344CB8AC3E}">
        <p14:creationId xmlns:p14="http://schemas.microsoft.com/office/powerpoint/2010/main" val="278043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Integration</a:t>
            </a:r>
            <a:endParaRPr lang="en-US" dirty="0"/>
          </a:p>
        </p:txBody>
      </p:sp>
      <p:sp>
        <p:nvSpPr>
          <p:cNvPr id="3" name="Content Placeholder 2"/>
          <p:cNvSpPr>
            <a:spLocks noGrp="1"/>
          </p:cNvSpPr>
          <p:nvPr>
            <p:ph idx="1"/>
          </p:nvPr>
        </p:nvSpPr>
        <p:spPr>
          <a:xfrm>
            <a:off x="304800" y="1288110"/>
            <a:ext cx="11582400" cy="4842526"/>
          </a:xfrm>
        </p:spPr>
        <p:txBody>
          <a:bodyPr>
            <a:normAutofit/>
          </a:bodyPr>
          <a:lstStyle/>
          <a:p>
            <a:pPr lvl="1"/>
            <a:r>
              <a:rPr lang="en-US" dirty="0"/>
              <a:t>When Change Order transactions fail to send to PO, they are updated with a status code of “</a:t>
            </a:r>
            <a:r>
              <a:rPr lang="en-US" b="1" dirty="0"/>
              <a:t>AX</a:t>
            </a:r>
            <a:r>
              <a:rPr lang="en-US" dirty="0"/>
              <a:t>” (PO exception). </a:t>
            </a:r>
            <a:endParaRPr lang="en-US" dirty="0" smtClean="0"/>
          </a:p>
          <a:p>
            <a:pPr lvl="2"/>
            <a:r>
              <a:rPr lang="en-US" dirty="0" smtClean="0"/>
              <a:t>The </a:t>
            </a:r>
            <a:r>
              <a:rPr lang="en-US" dirty="0"/>
              <a:t>exception may also be updated to reflect the correct information needed. </a:t>
            </a:r>
            <a:endParaRPr lang="en-US" dirty="0" smtClean="0"/>
          </a:p>
          <a:p>
            <a:pPr lvl="2"/>
            <a:r>
              <a:rPr lang="en-US" dirty="0" smtClean="0"/>
              <a:t>If </a:t>
            </a:r>
            <a:r>
              <a:rPr lang="en-US" dirty="0"/>
              <a:t>this occurs, the transaction status is updated to AP (approved) once a change is made. </a:t>
            </a:r>
            <a:endParaRPr lang="en-US" dirty="0" smtClean="0"/>
          </a:p>
          <a:p>
            <a:r>
              <a:rPr lang="en-US" dirty="0" smtClean="0"/>
              <a:t>A Documents Online attachment definition can be created that </a:t>
            </a:r>
            <a:r>
              <a:rPr lang="en-US" dirty="0"/>
              <a:t>allows the PO change order </a:t>
            </a:r>
            <a:r>
              <a:rPr lang="en-US" dirty="0" smtClean="0"/>
              <a:t>documentation to </a:t>
            </a:r>
            <a:r>
              <a:rPr lang="en-US" dirty="0"/>
              <a:t>be attached to the changed order and then flow through to Purchasing. </a:t>
            </a:r>
          </a:p>
        </p:txBody>
      </p:sp>
    </p:spTree>
    <p:extLst>
      <p:ext uri="{BB962C8B-B14F-4D97-AF65-F5344CB8AC3E}">
        <p14:creationId xmlns:p14="http://schemas.microsoft.com/office/powerpoint/2010/main" val="219691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System Configuration</a:t>
            </a:r>
            <a:endParaRPr lang="en-US" dirty="0"/>
          </a:p>
        </p:txBody>
      </p:sp>
      <p:sp>
        <p:nvSpPr>
          <p:cNvPr id="3" name="Text Placeholder 2"/>
          <p:cNvSpPr>
            <a:spLocks noGrp="1"/>
          </p:cNvSpPr>
          <p:nvPr>
            <p:ph type="body" sz="quarter" idx="10"/>
          </p:nvPr>
        </p:nvSpPr>
        <p:spPr/>
        <p:txBody>
          <a:bodyPr>
            <a:normAutofit fontScale="92500" lnSpcReduction="20000"/>
          </a:bodyPr>
          <a:lstStyle/>
          <a:p>
            <a:r>
              <a:rPr lang="en-US" dirty="0" smtClean="0"/>
              <a:t>Common Code Setup</a:t>
            </a:r>
          </a:p>
          <a:p>
            <a:r>
              <a:rPr lang="en-US" dirty="0" smtClean="0"/>
              <a:t>Attachment Definitions</a:t>
            </a:r>
          </a:p>
          <a:p>
            <a:r>
              <a:rPr lang="en-US" dirty="0" err="1" smtClean="0"/>
              <a:t>WorkFlow</a:t>
            </a:r>
            <a:r>
              <a:rPr lang="en-US" dirty="0" smtClean="0"/>
              <a:t> Approvals</a:t>
            </a:r>
            <a:endParaRPr lang="en-US" dirty="0"/>
          </a:p>
        </p:txBody>
      </p:sp>
    </p:spTree>
    <p:extLst>
      <p:ext uri="{BB962C8B-B14F-4D97-AF65-F5344CB8AC3E}">
        <p14:creationId xmlns:p14="http://schemas.microsoft.com/office/powerpoint/2010/main" val="200145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Configuration</a:t>
            </a:r>
            <a:endParaRPr lang="en-US" dirty="0"/>
          </a:p>
        </p:txBody>
      </p:sp>
      <p:sp>
        <p:nvSpPr>
          <p:cNvPr id="3" name="Content Placeholder 2"/>
          <p:cNvSpPr>
            <a:spLocks noGrp="1"/>
          </p:cNvSpPr>
          <p:nvPr>
            <p:ph idx="1"/>
          </p:nvPr>
        </p:nvSpPr>
        <p:spPr>
          <a:xfrm>
            <a:off x="304800" y="3886200"/>
            <a:ext cx="11582400" cy="2234110"/>
          </a:xfrm>
        </p:spPr>
        <p:txBody>
          <a:bodyPr>
            <a:normAutofit fontScale="92500"/>
          </a:bodyPr>
          <a:lstStyle/>
          <a:p>
            <a:r>
              <a:rPr lang="en-US" dirty="0"/>
              <a:t>There are two configuration options for the PO Change Order process. </a:t>
            </a:r>
            <a:endParaRPr lang="en-US" dirty="0" smtClean="0"/>
          </a:p>
          <a:p>
            <a:pPr lvl="1"/>
            <a:r>
              <a:rPr lang="en-US" dirty="0" smtClean="0"/>
              <a:t>You </a:t>
            </a:r>
            <a:r>
              <a:rPr lang="en-US" dirty="0"/>
              <a:t>establish these settings on the POCO CONFIG common code (NUUPCD</a:t>
            </a:r>
            <a:r>
              <a:rPr lang="en-US" dirty="0" smtClean="0"/>
              <a:t>).</a:t>
            </a:r>
          </a:p>
          <a:p>
            <a:pPr lvl="1"/>
            <a:r>
              <a:rPr lang="en-US" dirty="0"/>
              <a:t>In </a:t>
            </a:r>
            <a:r>
              <a:rPr lang="en-US" b="1" dirty="0"/>
              <a:t>Associated Numeric Value #1</a:t>
            </a:r>
            <a:r>
              <a:rPr lang="en-US" dirty="0"/>
              <a:t>, enter the number of days into the new fiscal year where a change order can be back dated to the last fiscal year. For example if the number is 31 and the fiscal year begin was July 1st, during the month of July users can use the previous fiscal year when creating a new change ref. </a:t>
            </a:r>
            <a:r>
              <a:rPr lang="en-US" dirty="0" smtClean="0"/>
              <a:t> </a:t>
            </a:r>
            <a:endParaRPr lang="en-US" dirty="0"/>
          </a:p>
        </p:txBody>
      </p:sp>
      <p:pic>
        <p:nvPicPr>
          <p:cNvPr id="4" name="Picture 3"/>
          <p:cNvPicPr>
            <a:picLocks noChangeAspect="1"/>
          </p:cNvPicPr>
          <p:nvPr/>
        </p:nvPicPr>
        <p:blipFill>
          <a:blip r:embed="rId2"/>
          <a:stretch>
            <a:fillRect/>
          </a:stretch>
        </p:blipFill>
        <p:spPr>
          <a:xfrm>
            <a:off x="304800" y="1075662"/>
            <a:ext cx="11582400" cy="2732403"/>
          </a:xfrm>
          <a:prstGeom prst="rect">
            <a:avLst/>
          </a:prstGeom>
        </p:spPr>
      </p:pic>
    </p:spTree>
    <p:extLst>
      <p:ext uri="{BB962C8B-B14F-4D97-AF65-F5344CB8AC3E}">
        <p14:creationId xmlns:p14="http://schemas.microsoft.com/office/powerpoint/2010/main" val="385088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Configuration</a:t>
            </a:r>
            <a:endParaRPr lang="en-US" dirty="0"/>
          </a:p>
        </p:txBody>
      </p:sp>
      <p:sp>
        <p:nvSpPr>
          <p:cNvPr id="3" name="Content Placeholder 2"/>
          <p:cNvSpPr>
            <a:spLocks noGrp="1"/>
          </p:cNvSpPr>
          <p:nvPr>
            <p:ph idx="1"/>
          </p:nvPr>
        </p:nvSpPr>
        <p:spPr>
          <a:xfrm>
            <a:off x="304800" y="3886200"/>
            <a:ext cx="11582400" cy="2234110"/>
          </a:xfrm>
        </p:spPr>
        <p:txBody>
          <a:bodyPr>
            <a:normAutofit/>
          </a:bodyPr>
          <a:lstStyle/>
          <a:p>
            <a:r>
              <a:rPr lang="en-US" dirty="0"/>
              <a:t>There are two configuration options for the PO Change Order process. </a:t>
            </a:r>
            <a:endParaRPr lang="en-US" dirty="0" smtClean="0"/>
          </a:p>
          <a:p>
            <a:pPr lvl="1"/>
            <a:r>
              <a:rPr lang="en-US" dirty="0"/>
              <a:t>If the vendor ID is read-only on the change order, enter “</a:t>
            </a:r>
            <a:r>
              <a:rPr lang="en-US" b="1" dirty="0"/>
              <a:t>NO PEID</a:t>
            </a:r>
            <a:r>
              <a:rPr lang="en-US" dirty="0"/>
              <a:t>” in </a:t>
            </a:r>
            <a:r>
              <a:rPr lang="en-US" b="1" dirty="0"/>
              <a:t>Associated Code 1 </a:t>
            </a:r>
            <a:r>
              <a:rPr lang="en-US" dirty="0"/>
              <a:t>so changes can’t be made to the Vendor ID on POUPCO. </a:t>
            </a:r>
            <a:r>
              <a:rPr lang="en-US" dirty="0" smtClean="0"/>
              <a:t>  </a:t>
            </a:r>
            <a:endParaRPr lang="en-US" dirty="0"/>
          </a:p>
        </p:txBody>
      </p:sp>
      <p:pic>
        <p:nvPicPr>
          <p:cNvPr id="4" name="Picture 3"/>
          <p:cNvPicPr>
            <a:picLocks noChangeAspect="1"/>
          </p:cNvPicPr>
          <p:nvPr/>
        </p:nvPicPr>
        <p:blipFill>
          <a:blip r:embed="rId2"/>
          <a:stretch>
            <a:fillRect/>
          </a:stretch>
        </p:blipFill>
        <p:spPr>
          <a:xfrm>
            <a:off x="304800" y="1075662"/>
            <a:ext cx="11582400" cy="2732403"/>
          </a:xfrm>
          <a:prstGeom prst="rect">
            <a:avLst/>
          </a:prstGeom>
        </p:spPr>
      </p:pic>
    </p:spTree>
    <p:extLst>
      <p:ext uri="{BB962C8B-B14F-4D97-AF65-F5344CB8AC3E}">
        <p14:creationId xmlns:p14="http://schemas.microsoft.com/office/powerpoint/2010/main" val="15198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Configuration</a:t>
            </a:r>
            <a:endParaRPr lang="en-US" dirty="0"/>
          </a:p>
        </p:txBody>
      </p:sp>
      <p:sp>
        <p:nvSpPr>
          <p:cNvPr id="3" name="Content Placeholder 2"/>
          <p:cNvSpPr>
            <a:spLocks noGrp="1"/>
          </p:cNvSpPr>
          <p:nvPr>
            <p:ph idx="1"/>
          </p:nvPr>
        </p:nvSpPr>
        <p:spPr>
          <a:xfrm>
            <a:off x="304800" y="1288111"/>
            <a:ext cx="3945082" cy="4888852"/>
          </a:xfrm>
        </p:spPr>
        <p:txBody>
          <a:bodyPr>
            <a:normAutofit fontScale="92500"/>
          </a:bodyPr>
          <a:lstStyle/>
          <a:p>
            <a:r>
              <a:rPr lang="en-US" dirty="0"/>
              <a:t>The </a:t>
            </a:r>
            <a:r>
              <a:rPr lang="en-US" dirty="0" smtClean="0"/>
              <a:t>attachment </a:t>
            </a:r>
            <a:r>
              <a:rPr lang="en-US" dirty="0"/>
              <a:t>definition </a:t>
            </a:r>
            <a:r>
              <a:rPr lang="en-US" dirty="0" smtClean="0"/>
              <a:t>shown in the screen shot to the right allows </a:t>
            </a:r>
            <a:r>
              <a:rPr lang="en-US" dirty="0"/>
              <a:t>the PO change order to be attached to the changed order and then flow through to Purchasing. </a:t>
            </a:r>
            <a:endParaRPr lang="en-US" dirty="0" smtClean="0"/>
          </a:p>
          <a:p>
            <a:r>
              <a:rPr lang="en-US" dirty="0" smtClean="0"/>
              <a:t>The PO_CHANGE approval workflow should also be loaded and modified as needed.</a:t>
            </a:r>
            <a:endParaRPr lang="en-US" dirty="0"/>
          </a:p>
        </p:txBody>
      </p:sp>
      <p:pic>
        <p:nvPicPr>
          <p:cNvPr id="5" name="Picture 4"/>
          <p:cNvPicPr>
            <a:picLocks noChangeAspect="1"/>
          </p:cNvPicPr>
          <p:nvPr/>
        </p:nvPicPr>
        <p:blipFill>
          <a:blip r:embed="rId2"/>
          <a:stretch>
            <a:fillRect/>
          </a:stretch>
        </p:blipFill>
        <p:spPr>
          <a:xfrm>
            <a:off x="4409031" y="1288111"/>
            <a:ext cx="7478169" cy="2905530"/>
          </a:xfrm>
          <a:prstGeom prst="rect">
            <a:avLst/>
          </a:prstGeom>
        </p:spPr>
      </p:pic>
    </p:spTree>
    <p:extLst>
      <p:ext uri="{BB962C8B-B14F-4D97-AF65-F5344CB8AC3E}">
        <p14:creationId xmlns:p14="http://schemas.microsoft.com/office/powerpoint/2010/main" val="231251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Change Order Process</a:t>
            </a:r>
          </a:p>
        </p:txBody>
      </p:sp>
      <p:sp>
        <p:nvSpPr>
          <p:cNvPr id="3" name="Text Placeholder 2"/>
          <p:cNvSpPr>
            <a:spLocks noGrp="1"/>
          </p:cNvSpPr>
          <p:nvPr>
            <p:ph type="body" sz="quarter" idx="10"/>
          </p:nvPr>
        </p:nvSpPr>
        <p:spPr>
          <a:xfrm>
            <a:off x="815440" y="3539083"/>
            <a:ext cx="10561121" cy="1458944"/>
          </a:xfrm>
        </p:spPr>
        <p:txBody>
          <a:bodyPr>
            <a:normAutofit fontScale="92500" lnSpcReduction="20000"/>
          </a:bodyPr>
          <a:lstStyle/>
          <a:p>
            <a:r>
              <a:rPr lang="en-US" dirty="0" smtClean="0"/>
              <a:t>Creating and Modifying Change Orders</a:t>
            </a:r>
          </a:p>
          <a:p>
            <a:r>
              <a:rPr lang="en-US" dirty="0" smtClean="0"/>
              <a:t>Submitting the Changes</a:t>
            </a:r>
          </a:p>
          <a:p>
            <a:r>
              <a:rPr lang="en-US" dirty="0" smtClean="0"/>
              <a:t>Sending Changes to Purchasing</a:t>
            </a:r>
          </a:p>
          <a:p>
            <a:r>
              <a:rPr lang="en-US" dirty="0" smtClean="0"/>
              <a:t>Verifying Changes</a:t>
            </a:r>
            <a:endParaRPr lang="en-US" dirty="0"/>
          </a:p>
        </p:txBody>
      </p:sp>
    </p:spTree>
    <p:extLst>
      <p:ext uri="{BB962C8B-B14F-4D97-AF65-F5344CB8AC3E}">
        <p14:creationId xmlns:p14="http://schemas.microsoft.com/office/powerpoint/2010/main" val="161791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idx="1"/>
          </p:nvPr>
        </p:nvSpPr>
        <p:spPr>
          <a:xfrm>
            <a:off x="304800" y="1288111"/>
            <a:ext cx="11582400" cy="2348707"/>
          </a:xfrm>
        </p:spPr>
        <p:txBody>
          <a:bodyPr/>
          <a:lstStyle/>
          <a:p>
            <a:r>
              <a:rPr lang="en-US" dirty="0" smtClean="0"/>
              <a:t>Step 1: Creating a Change Order</a:t>
            </a:r>
          </a:p>
          <a:p>
            <a:pPr lvl="1"/>
            <a:r>
              <a:rPr lang="en-US" dirty="0"/>
              <a:t>Use the PO Change Order process to extract, modify, and submit change orders for approval. Once extracted, you can add, update, and delete line items on a purchase order. </a:t>
            </a:r>
            <a:endParaRPr lang="en-US" dirty="0" smtClean="0"/>
          </a:p>
          <a:p>
            <a:pPr lvl="1"/>
            <a:r>
              <a:rPr lang="en-US" dirty="0"/>
              <a:t>When you open the Change Orders screen (POUPCO), the Set Management screen displays. Click </a:t>
            </a:r>
            <a:r>
              <a:rPr lang="en-US" b="1" dirty="0"/>
              <a:t>Add </a:t>
            </a:r>
            <a:r>
              <a:rPr lang="en-US" dirty="0"/>
              <a:t>to create a new change order. </a:t>
            </a:r>
            <a:endParaRPr lang="en-US" dirty="0" smtClean="0"/>
          </a:p>
        </p:txBody>
      </p:sp>
      <p:pic>
        <p:nvPicPr>
          <p:cNvPr id="4" name="Picture 3"/>
          <p:cNvPicPr>
            <a:picLocks noChangeAspect="1"/>
          </p:cNvPicPr>
          <p:nvPr/>
        </p:nvPicPr>
        <p:blipFill>
          <a:blip r:embed="rId2"/>
          <a:stretch>
            <a:fillRect/>
          </a:stretch>
        </p:blipFill>
        <p:spPr>
          <a:xfrm>
            <a:off x="426027" y="3636818"/>
            <a:ext cx="11461173" cy="2497003"/>
          </a:xfrm>
          <a:prstGeom prst="rect">
            <a:avLst/>
          </a:prstGeom>
        </p:spPr>
      </p:pic>
    </p:spTree>
    <p:extLst>
      <p:ext uri="{BB962C8B-B14F-4D97-AF65-F5344CB8AC3E}">
        <p14:creationId xmlns:p14="http://schemas.microsoft.com/office/powerpoint/2010/main" val="167972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idx="1"/>
          </p:nvPr>
        </p:nvSpPr>
        <p:spPr>
          <a:xfrm>
            <a:off x="304800" y="3719945"/>
            <a:ext cx="11582400" cy="2457018"/>
          </a:xfrm>
        </p:spPr>
        <p:txBody>
          <a:bodyPr/>
          <a:lstStyle/>
          <a:p>
            <a:pPr lvl="1"/>
            <a:r>
              <a:rPr lang="en-US" dirty="0"/>
              <a:t>PO Number – The PO number for the change order. </a:t>
            </a:r>
          </a:p>
          <a:p>
            <a:pPr lvl="1"/>
            <a:r>
              <a:rPr lang="en-US" dirty="0"/>
              <a:t>Change Order Ref – This field is populated automatically when you click </a:t>
            </a:r>
            <a:r>
              <a:rPr lang="en-US" b="1" dirty="0"/>
              <a:t>Save</a:t>
            </a:r>
            <a:r>
              <a:rPr lang="en-US" dirty="0"/>
              <a:t>. This number is the PO number with a sequential number. </a:t>
            </a:r>
          </a:p>
          <a:p>
            <a:pPr lvl="1"/>
            <a:r>
              <a:rPr lang="en-US" dirty="0"/>
              <a:t>Description – Description on the change order. </a:t>
            </a:r>
          </a:p>
          <a:p>
            <a:pPr lvl="1"/>
            <a:r>
              <a:rPr lang="en-US" dirty="0"/>
              <a:t>Request Date – Request date of the change order </a:t>
            </a:r>
          </a:p>
        </p:txBody>
      </p:sp>
      <p:pic>
        <p:nvPicPr>
          <p:cNvPr id="4" name="Picture 3"/>
          <p:cNvPicPr>
            <a:picLocks noChangeAspect="1"/>
          </p:cNvPicPr>
          <p:nvPr/>
        </p:nvPicPr>
        <p:blipFill>
          <a:blip r:embed="rId2"/>
          <a:stretch>
            <a:fillRect/>
          </a:stretch>
        </p:blipFill>
        <p:spPr>
          <a:xfrm>
            <a:off x="304800" y="1066445"/>
            <a:ext cx="11582400" cy="2554067"/>
          </a:xfrm>
          <a:prstGeom prst="rect">
            <a:avLst/>
          </a:prstGeom>
        </p:spPr>
      </p:pic>
    </p:spTree>
    <p:extLst>
      <p:ext uri="{BB962C8B-B14F-4D97-AF65-F5344CB8AC3E}">
        <p14:creationId xmlns:p14="http://schemas.microsoft.com/office/powerpoint/2010/main" val="326939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idx="1"/>
          </p:nvPr>
        </p:nvSpPr>
        <p:spPr>
          <a:xfrm>
            <a:off x="304800" y="3719945"/>
            <a:ext cx="11582400" cy="2457018"/>
          </a:xfrm>
        </p:spPr>
        <p:txBody>
          <a:bodyPr>
            <a:normAutofit fontScale="85000" lnSpcReduction="20000"/>
          </a:bodyPr>
          <a:lstStyle/>
          <a:p>
            <a:pPr lvl="1"/>
            <a:r>
              <a:rPr lang="en-US" dirty="0"/>
              <a:t>Type – Type of change order: </a:t>
            </a:r>
          </a:p>
          <a:p>
            <a:pPr lvl="2"/>
            <a:r>
              <a:rPr lang="en-US" dirty="0" smtClean="0"/>
              <a:t>CO </a:t>
            </a:r>
            <a:r>
              <a:rPr lang="en-US" dirty="0"/>
              <a:t>(change order) </a:t>
            </a:r>
          </a:p>
          <a:p>
            <a:pPr lvl="2"/>
            <a:r>
              <a:rPr lang="en-US" dirty="0" smtClean="0"/>
              <a:t>CX </a:t>
            </a:r>
            <a:r>
              <a:rPr lang="en-US" dirty="0"/>
              <a:t>(close/cancel) </a:t>
            </a:r>
          </a:p>
          <a:p>
            <a:pPr lvl="1"/>
            <a:r>
              <a:rPr lang="en-US" dirty="0"/>
              <a:t>Change Status </a:t>
            </a:r>
            <a:r>
              <a:rPr lang="en-US" dirty="0" smtClean="0"/>
              <a:t>– This field is set by the system. All new sets have a status of NW.</a:t>
            </a:r>
            <a:endParaRPr lang="en-US" dirty="0"/>
          </a:p>
          <a:p>
            <a:pPr lvl="2"/>
            <a:r>
              <a:rPr lang="en-US" dirty="0" smtClean="0"/>
              <a:t>AP </a:t>
            </a:r>
            <a:r>
              <a:rPr lang="en-US" dirty="0"/>
              <a:t>(approved) </a:t>
            </a:r>
          </a:p>
          <a:p>
            <a:pPr lvl="2"/>
            <a:r>
              <a:rPr lang="en-US" dirty="0" smtClean="0"/>
              <a:t>AX </a:t>
            </a:r>
            <a:r>
              <a:rPr lang="en-US" dirty="0"/>
              <a:t>(change order exception) </a:t>
            </a:r>
          </a:p>
          <a:p>
            <a:pPr lvl="2"/>
            <a:r>
              <a:rPr lang="en-US" dirty="0" smtClean="0"/>
              <a:t>CA </a:t>
            </a:r>
            <a:r>
              <a:rPr lang="en-US" dirty="0"/>
              <a:t>(canceled) </a:t>
            </a:r>
          </a:p>
          <a:p>
            <a:pPr lvl="2"/>
            <a:r>
              <a:rPr lang="en-US" dirty="0" smtClean="0"/>
              <a:t>NW </a:t>
            </a:r>
            <a:r>
              <a:rPr lang="en-US" dirty="0"/>
              <a:t>(new) </a:t>
            </a:r>
          </a:p>
          <a:p>
            <a:pPr lvl="2"/>
            <a:r>
              <a:rPr lang="en-US" dirty="0" smtClean="0"/>
              <a:t>SN </a:t>
            </a:r>
            <a:r>
              <a:rPr lang="en-US" dirty="0"/>
              <a:t>(sent) </a:t>
            </a:r>
          </a:p>
        </p:txBody>
      </p:sp>
      <p:pic>
        <p:nvPicPr>
          <p:cNvPr id="4" name="Picture 3"/>
          <p:cNvPicPr>
            <a:picLocks noChangeAspect="1"/>
          </p:cNvPicPr>
          <p:nvPr/>
        </p:nvPicPr>
        <p:blipFill>
          <a:blip r:embed="rId2"/>
          <a:stretch>
            <a:fillRect/>
          </a:stretch>
        </p:blipFill>
        <p:spPr>
          <a:xfrm>
            <a:off x="304800" y="1066445"/>
            <a:ext cx="11582400" cy="2554067"/>
          </a:xfrm>
          <a:prstGeom prst="rect">
            <a:avLst/>
          </a:prstGeom>
        </p:spPr>
      </p:pic>
    </p:spTree>
    <p:extLst>
      <p:ext uri="{BB962C8B-B14F-4D97-AF65-F5344CB8AC3E}">
        <p14:creationId xmlns:p14="http://schemas.microsoft.com/office/powerpoint/2010/main" val="4131888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idx="1"/>
          </p:nvPr>
        </p:nvSpPr>
        <p:spPr>
          <a:xfrm>
            <a:off x="304800" y="3719945"/>
            <a:ext cx="11582400" cy="2457018"/>
          </a:xfrm>
        </p:spPr>
        <p:txBody>
          <a:bodyPr>
            <a:normAutofit/>
          </a:bodyPr>
          <a:lstStyle/>
          <a:p>
            <a:pPr lvl="2"/>
            <a:r>
              <a:rPr lang="en-US" b="1" dirty="0"/>
              <a:t>Note</a:t>
            </a:r>
            <a:r>
              <a:rPr lang="en-US" dirty="0"/>
              <a:t>: You can create a Workflow model to automatically select </a:t>
            </a:r>
            <a:r>
              <a:rPr lang="en-US" b="1" dirty="0"/>
              <a:t>CA </a:t>
            </a:r>
            <a:r>
              <a:rPr lang="en-US" dirty="0"/>
              <a:t>status when a set is rejected in the WF process. Sets with </a:t>
            </a:r>
            <a:r>
              <a:rPr lang="en-US" b="1" dirty="0"/>
              <a:t>CA </a:t>
            </a:r>
            <a:r>
              <a:rPr lang="en-US" dirty="0"/>
              <a:t>or </a:t>
            </a:r>
            <a:r>
              <a:rPr lang="en-US" b="1" dirty="0"/>
              <a:t>SN </a:t>
            </a:r>
            <a:r>
              <a:rPr lang="en-US" dirty="0"/>
              <a:t>status can’t be edited or deleted. </a:t>
            </a:r>
          </a:p>
          <a:p>
            <a:pPr lvl="1"/>
            <a:r>
              <a:rPr lang="en-US" dirty="0"/>
              <a:t>Fiscal Year – The fiscal year of the change order. </a:t>
            </a:r>
          </a:p>
          <a:p>
            <a:pPr lvl="1"/>
            <a:r>
              <a:rPr lang="en-US" dirty="0"/>
              <a:t>Notes – Additional notes about the change order. </a:t>
            </a:r>
          </a:p>
          <a:p>
            <a:pPr lvl="1"/>
            <a:r>
              <a:rPr lang="en-US" dirty="0"/>
              <a:t>When you click </a:t>
            </a:r>
            <a:r>
              <a:rPr lang="en-US" b="1" dirty="0"/>
              <a:t>Save</a:t>
            </a:r>
            <a:r>
              <a:rPr lang="en-US" dirty="0"/>
              <a:t>, the </a:t>
            </a:r>
            <a:r>
              <a:rPr lang="en-US" b="1" dirty="0"/>
              <a:t>PO Change Order </a:t>
            </a:r>
            <a:r>
              <a:rPr lang="en-US" dirty="0"/>
              <a:t>screen displays. </a:t>
            </a:r>
          </a:p>
        </p:txBody>
      </p:sp>
      <p:pic>
        <p:nvPicPr>
          <p:cNvPr id="4" name="Picture 3"/>
          <p:cNvPicPr>
            <a:picLocks noChangeAspect="1"/>
          </p:cNvPicPr>
          <p:nvPr/>
        </p:nvPicPr>
        <p:blipFill>
          <a:blip r:embed="rId2"/>
          <a:stretch>
            <a:fillRect/>
          </a:stretch>
        </p:blipFill>
        <p:spPr>
          <a:xfrm>
            <a:off x="304800" y="1066445"/>
            <a:ext cx="11582400" cy="2554067"/>
          </a:xfrm>
          <a:prstGeom prst="rect">
            <a:avLst/>
          </a:prstGeom>
        </p:spPr>
      </p:pic>
    </p:spTree>
    <p:extLst>
      <p:ext uri="{BB962C8B-B14F-4D97-AF65-F5344CB8AC3E}">
        <p14:creationId xmlns:p14="http://schemas.microsoft.com/office/powerpoint/2010/main" val="228497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99C624-3CE9-2844-8A2B-02F35C3CA955}"/>
              </a:ext>
            </a:extLst>
          </p:cNvPr>
          <p:cNvSpPr>
            <a:spLocks noGrp="1"/>
          </p:cNvSpPr>
          <p:nvPr>
            <p:ph type="ctrTitle"/>
          </p:nvPr>
        </p:nvSpPr>
        <p:spPr/>
        <p:txBody>
          <a:bodyPr/>
          <a:lstStyle/>
          <a:p>
            <a:r>
              <a:rPr lang="en-US" dirty="0" smtClean="0"/>
              <a:t>The New PO Change Order Process</a:t>
            </a:r>
            <a:endParaRPr lang="en-US" dirty="0"/>
          </a:p>
        </p:txBody>
      </p:sp>
      <p:sp>
        <p:nvSpPr>
          <p:cNvPr id="6" name="Subtitle 5">
            <a:extLst>
              <a:ext uri="{FF2B5EF4-FFF2-40B4-BE49-F238E27FC236}">
                <a16:creationId xmlns="" xmlns:a16="http://schemas.microsoft.com/office/drawing/2014/main" id="{7091633F-D84A-6443-B24C-BBC274E64CD6}"/>
              </a:ext>
            </a:extLst>
          </p:cNvPr>
          <p:cNvSpPr>
            <a:spLocks noGrp="1"/>
          </p:cNvSpPr>
          <p:nvPr>
            <p:ph type="subTitle" idx="1"/>
          </p:nvPr>
        </p:nvSpPr>
        <p:spPr/>
        <p:txBody>
          <a:bodyPr/>
          <a:lstStyle/>
          <a:p>
            <a:r>
              <a:rPr lang="en-US" dirty="0" smtClean="0"/>
              <a:t>Presented By Cassandra Shrum</a:t>
            </a:r>
            <a:endParaRPr lang="en-US" dirty="0"/>
          </a:p>
        </p:txBody>
      </p:sp>
      <p:sp>
        <p:nvSpPr>
          <p:cNvPr id="7" name="Text Placeholder 6">
            <a:extLst>
              <a:ext uri="{FF2B5EF4-FFF2-40B4-BE49-F238E27FC236}">
                <a16:creationId xmlns="" xmlns:a16="http://schemas.microsoft.com/office/drawing/2014/main" id="{97E5B6B5-354C-8340-85B7-241C233360F3}"/>
              </a:ext>
            </a:extLst>
          </p:cNvPr>
          <p:cNvSpPr>
            <a:spLocks noGrp="1"/>
          </p:cNvSpPr>
          <p:nvPr>
            <p:ph type="body" sz="quarter" idx="10"/>
          </p:nvPr>
        </p:nvSpPr>
        <p:spPr/>
        <p:txBody>
          <a:bodyPr>
            <a:normAutofit/>
          </a:bodyPr>
          <a:lstStyle/>
          <a:p>
            <a:r>
              <a:rPr lang="en-US" dirty="0" smtClean="0"/>
              <a:t>Making Changes to Purchase Orders using the </a:t>
            </a:r>
            <a:r>
              <a:rPr lang="en-US" dirty="0" err="1" smtClean="0"/>
              <a:t>ONESolution</a:t>
            </a:r>
            <a:r>
              <a:rPr lang="en-US" dirty="0" smtClean="0"/>
              <a:t> Change Orders</a:t>
            </a:r>
            <a:endParaRPr lang="en-US" dirty="0"/>
          </a:p>
        </p:txBody>
      </p:sp>
    </p:spTree>
    <p:extLst>
      <p:ext uri="{BB962C8B-B14F-4D97-AF65-F5344CB8AC3E}">
        <p14:creationId xmlns:p14="http://schemas.microsoft.com/office/powerpoint/2010/main" val="307270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Change Order Process</a:t>
            </a:r>
            <a:endParaRPr lang="en-US" dirty="0"/>
          </a:p>
        </p:txBody>
      </p:sp>
      <p:pic>
        <p:nvPicPr>
          <p:cNvPr id="4" name="Content Placeholder 3"/>
          <p:cNvPicPr>
            <a:picLocks noGrp="1" noChangeAspect="1"/>
          </p:cNvPicPr>
          <p:nvPr>
            <p:ph idx="1"/>
          </p:nvPr>
        </p:nvPicPr>
        <p:blipFill>
          <a:blip r:embed="rId2"/>
          <a:stretch>
            <a:fillRect/>
          </a:stretch>
        </p:blipFill>
        <p:spPr>
          <a:xfrm>
            <a:off x="3884600" y="1693717"/>
            <a:ext cx="8002600" cy="4396429"/>
          </a:xfrm>
          <a:prstGeom prst="rect">
            <a:avLst/>
          </a:prstGeom>
        </p:spPr>
      </p:pic>
      <p:sp>
        <p:nvSpPr>
          <p:cNvPr id="5" name="Content Placeholder 2"/>
          <p:cNvSpPr txBox="1">
            <a:spLocks/>
          </p:cNvSpPr>
          <p:nvPr/>
        </p:nvSpPr>
        <p:spPr>
          <a:xfrm>
            <a:off x="304800" y="1200647"/>
            <a:ext cx="3425536" cy="4976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462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F462A"/>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F462A"/>
              </a:buClr>
              <a:buFont typeface="Wingdings" pitchFamily="2" charset="2"/>
              <a:buChar char="Ø"/>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F462A"/>
              </a:buClr>
              <a:buFont typeface="Wingdings"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F462A"/>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original PO data is extracted and displayed on the screen.</a:t>
            </a:r>
          </a:p>
          <a:p>
            <a:r>
              <a:rPr lang="en-US" dirty="0"/>
              <a:t>When you have extracted the PO to create a change order, you can add, update, and delete line items. </a:t>
            </a:r>
          </a:p>
        </p:txBody>
      </p:sp>
    </p:spTree>
    <p:extLst>
      <p:ext uri="{BB962C8B-B14F-4D97-AF65-F5344CB8AC3E}">
        <p14:creationId xmlns:p14="http://schemas.microsoft.com/office/powerpoint/2010/main" val="171577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3484066"/>
            <a:ext cx="11582400" cy="2692897"/>
          </a:xfrm>
        </p:spPr>
        <p:txBody>
          <a:bodyPr>
            <a:normAutofit/>
          </a:bodyPr>
          <a:lstStyle/>
          <a:p>
            <a:r>
              <a:rPr lang="en-US" dirty="0"/>
              <a:t>The top of the Change Orders screen displays the purchase order information. These fields are read-only. </a:t>
            </a:r>
            <a:endParaRPr lang="en-US" dirty="0" smtClean="0"/>
          </a:p>
          <a:p>
            <a:pPr lvl="1"/>
            <a:r>
              <a:rPr lang="en-US" dirty="0"/>
              <a:t>PR – The purchase request number. </a:t>
            </a:r>
          </a:p>
          <a:p>
            <a:pPr lvl="1"/>
            <a:r>
              <a:rPr lang="en-US" dirty="0"/>
              <a:t>PO – The purchase order number. </a:t>
            </a:r>
          </a:p>
          <a:p>
            <a:pPr lvl="1"/>
            <a:r>
              <a:rPr lang="en-US" dirty="0"/>
              <a:t>Status – The purchase order status. </a:t>
            </a:r>
          </a:p>
          <a:p>
            <a:pPr lvl="1"/>
            <a:r>
              <a:rPr lang="en-US" dirty="0"/>
              <a:t>Sec Cd – The security code on the purchase order. </a:t>
            </a:r>
          </a:p>
        </p:txBody>
      </p:sp>
      <p:pic>
        <p:nvPicPr>
          <p:cNvPr id="5" name="Content Placeholder 4"/>
          <p:cNvPicPr>
            <a:picLocks noGrp="1" noChangeAspect="1"/>
          </p:cNvPicPr>
          <p:nvPr>
            <p:ph sz="half" idx="2"/>
          </p:nvPr>
        </p:nvPicPr>
        <p:blipFill>
          <a:blip r:embed="rId2"/>
          <a:stretch>
            <a:fillRect/>
          </a:stretch>
        </p:blipFill>
        <p:spPr>
          <a:xfrm>
            <a:off x="304800" y="1353316"/>
            <a:ext cx="11582400" cy="1978081"/>
          </a:xfrm>
          <a:prstGeom prst="rect">
            <a:avLst/>
          </a:prstGeom>
        </p:spPr>
      </p:pic>
    </p:spTree>
    <p:extLst>
      <p:ext uri="{BB962C8B-B14F-4D97-AF65-F5344CB8AC3E}">
        <p14:creationId xmlns:p14="http://schemas.microsoft.com/office/powerpoint/2010/main" val="3595080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3484066"/>
            <a:ext cx="11582400" cy="2692897"/>
          </a:xfrm>
        </p:spPr>
        <p:txBody>
          <a:bodyPr>
            <a:normAutofit/>
          </a:bodyPr>
          <a:lstStyle/>
          <a:p>
            <a:pPr lvl="1"/>
            <a:r>
              <a:rPr lang="en-US" dirty="0" smtClean="0"/>
              <a:t>Original </a:t>
            </a:r>
            <a:r>
              <a:rPr lang="en-US" dirty="0"/>
              <a:t>PO Total – The original PO total. </a:t>
            </a:r>
          </a:p>
          <a:p>
            <a:pPr lvl="1"/>
            <a:r>
              <a:rPr lang="en-US" dirty="0"/>
              <a:t>Previous Change Order(s) – The total of previous change order(s). </a:t>
            </a:r>
          </a:p>
          <a:p>
            <a:pPr lvl="1"/>
            <a:r>
              <a:rPr lang="en-US" dirty="0"/>
              <a:t>Current Change Order – The total of the current change order. </a:t>
            </a:r>
          </a:p>
          <a:p>
            <a:pPr lvl="1"/>
            <a:r>
              <a:rPr lang="en-US" dirty="0"/>
              <a:t>Total – The total of the original purchase order + previous change orders + this change order. </a:t>
            </a:r>
          </a:p>
        </p:txBody>
      </p:sp>
      <p:pic>
        <p:nvPicPr>
          <p:cNvPr id="5" name="Content Placeholder 4"/>
          <p:cNvPicPr>
            <a:picLocks noGrp="1" noChangeAspect="1"/>
          </p:cNvPicPr>
          <p:nvPr>
            <p:ph sz="half" idx="2"/>
          </p:nvPr>
        </p:nvPicPr>
        <p:blipFill>
          <a:blip r:embed="rId2"/>
          <a:stretch>
            <a:fillRect/>
          </a:stretch>
        </p:blipFill>
        <p:spPr>
          <a:xfrm>
            <a:off x="304800" y="1353316"/>
            <a:ext cx="11582400" cy="1978081"/>
          </a:xfrm>
          <a:prstGeom prst="rect">
            <a:avLst/>
          </a:prstGeom>
        </p:spPr>
      </p:pic>
    </p:spTree>
    <p:extLst>
      <p:ext uri="{BB962C8B-B14F-4D97-AF65-F5344CB8AC3E}">
        <p14:creationId xmlns:p14="http://schemas.microsoft.com/office/powerpoint/2010/main" val="532780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3484066"/>
            <a:ext cx="11582400" cy="2692897"/>
          </a:xfrm>
        </p:spPr>
        <p:txBody>
          <a:bodyPr>
            <a:normAutofit/>
          </a:bodyPr>
          <a:lstStyle/>
          <a:p>
            <a:pPr lvl="1"/>
            <a:r>
              <a:rPr lang="en-US" dirty="0" smtClean="0"/>
              <a:t>Vendor Tab</a:t>
            </a:r>
          </a:p>
          <a:p>
            <a:pPr lvl="2"/>
            <a:r>
              <a:rPr lang="en-US" dirty="0" smtClean="0"/>
              <a:t>Vendor </a:t>
            </a:r>
            <a:r>
              <a:rPr lang="en-US" dirty="0"/>
              <a:t>– The vendor ID as defined in Person Entity. </a:t>
            </a:r>
          </a:p>
          <a:p>
            <a:pPr lvl="2"/>
            <a:r>
              <a:rPr lang="en-US" dirty="0" err="1"/>
              <a:t>Addr</a:t>
            </a:r>
            <a:r>
              <a:rPr lang="en-US" dirty="0"/>
              <a:t> – The vendor address code appearing on the original purchase order. </a:t>
            </a:r>
            <a:endParaRPr lang="en-US" dirty="0" smtClean="0"/>
          </a:p>
          <a:p>
            <a:pPr lvl="1"/>
            <a:r>
              <a:rPr lang="en-US" dirty="0" smtClean="0"/>
              <a:t>Remit To Tab</a:t>
            </a:r>
          </a:p>
          <a:p>
            <a:pPr lvl="2"/>
            <a:r>
              <a:rPr lang="en-US" dirty="0" smtClean="0"/>
              <a:t>Remit </a:t>
            </a:r>
            <a:r>
              <a:rPr lang="en-US" dirty="0"/>
              <a:t>To – The remit to ID as defined in Person Entity. </a:t>
            </a:r>
          </a:p>
          <a:p>
            <a:pPr lvl="2"/>
            <a:r>
              <a:rPr lang="en-US" dirty="0"/>
              <a:t>Remit To </a:t>
            </a:r>
            <a:r>
              <a:rPr lang="en-US" dirty="0" err="1"/>
              <a:t>Addr</a:t>
            </a:r>
            <a:r>
              <a:rPr lang="en-US" dirty="0"/>
              <a:t> – The remit to address code appearing on the original purchase order. </a:t>
            </a:r>
          </a:p>
        </p:txBody>
      </p:sp>
      <p:pic>
        <p:nvPicPr>
          <p:cNvPr id="5" name="Content Placeholder 4"/>
          <p:cNvPicPr>
            <a:picLocks noGrp="1" noChangeAspect="1"/>
          </p:cNvPicPr>
          <p:nvPr>
            <p:ph sz="half" idx="2"/>
          </p:nvPr>
        </p:nvPicPr>
        <p:blipFill>
          <a:blip r:embed="rId2"/>
          <a:stretch>
            <a:fillRect/>
          </a:stretch>
        </p:blipFill>
        <p:spPr>
          <a:xfrm>
            <a:off x="304800" y="1353316"/>
            <a:ext cx="11582400" cy="1978081"/>
          </a:xfrm>
          <a:prstGeom prst="rect">
            <a:avLst/>
          </a:prstGeom>
        </p:spPr>
      </p:pic>
    </p:spTree>
    <p:extLst>
      <p:ext uri="{BB962C8B-B14F-4D97-AF65-F5344CB8AC3E}">
        <p14:creationId xmlns:p14="http://schemas.microsoft.com/office/powerpoint/2010/main" val="182427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3484066"/>
            <a:ext cx="11582400" cy="2692897"/>
          </a:xfrm>
        </p:spPr>
        <p:txBody>
          <a:bodyPr>
            <a:normAutofit/>
          </a:bodyPr>
          <a:lstStyle/>
          <a:p>
            <a:pPr lvl="1"/>
            <a:r>
              <a:rPr lang="en-US" dirty="0" smtClean="0"/>
              <a:t>Ship To Tab</a:t>
            </a:r>
          </a:p>
          <a:p>
            <a:pPr lvl="2"/>
            <a:r>
              <a:rPr lang="en-US" dirty="0"/>
              <a:t>Ship To – The ship to ID as defined in Person Entity. </a:t>
            </a:r>
          </a:p>
          <a:p>
            <a:pPr lvl="2"/>
            <a:r>
              <a:rPr lang="en-US" dirty="0"/>
              <a:t>Ship To </a:t>
            </a:r>
            <a:r>
              <a:rPr lang="en-US" dirty="0" err="1"/>
              <a:t>Addr</a:t>
            </a:r>
            <a:r>
              <a:rPr lang="en-US" dirty="0"/>
              <a:t> – The ship to address code appearing on the original purchase order</a:t>
            </a:r>
            <a:r>
              <a:rPr lang="en-US" dirty="0" smtClean="0"/>
              <a:t>.</a:t>
            </a:r>
          </a:p>
          <a:p>
            <a:pPr lvl="1"/>
            <a:r>
              <a:rPr lang="en-US" dirty="0" smtClean="0"/>
              <a:t>Bill To Tab</a:t>
            </a:r>
          </a:p>
          <a:p>
            <a:pPr lvl="2"/>
            <a:r>
              <a:rPr lang="en-US" dirty="0"/>
              <a:t>Ship To – The ship to ID as defined in Person Entity. </a:t>
            </a:r>
          </a:p>
          <a:p>
            <a:pPr lvl="2"/>
            <a:r>
              <a:rPr lang="en-US" dirty="0"/>
              <a:t>Ship To </a:t>
            </a:r>
            <a:r>
              <a:rPr lang="en-US" dirty="0" err="1"/>
              <a:t>Addr</a:t>
            </a:r>
            <a:r>
              <a:rPr lang="en-US" dirty="0"/>
              <a:t> – The ship to address code appearing on the original purchase order. </a:t>
            </a:r>
            <a:endParaRPr lang="en-US" dirty="0" smtClean="0"/>
          </a:p>
        </p:txBody>
      </p:sp>
      <p:pic>
        <p:nvPicPr>
          <p:cNvPr id="5" name="Content Placeholder 4"/>
          <p:cNvPicPr>
            <a:picLocks noGrp="1" noChangeAspect="1"/>
          </p:cNvPicPr>
          <p:nvPr>
            <p:ph sz="half" idx="2"/>
          </p:nvPr>
        </p:nvPicPr>
        <p:blipFill>
          <a:blip r:embed="rId2"/>
          <a:stretch>
            <a:fillRect/>
          </a:stretch>
        </p:blipFill>
        <p:spPr>
          <a:xfrm>
            <a:off x="304800" y="1353316"/>
            <a:ext cx="11582400" cy="1978081"/>
          </a:xfrm>
          <a:prstGeom prst="rect">
            <a:avLst/>
          </a:prstGeom>
        </p:spPr>
      </p:pic>
    </p:spTree>
    <p:extLst>
      <p:ext uri="{BB962C8B-B14F-4D97-AF65-F5344CB8AC3E}">
        <p14:creationId xmlns:p14="http://schemas.microsoft.com/office/powerpoint/2010/main" val="338993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3484066"/>
            <a:ext cx="11582400" cy="2692897"/>
          </a:xfrm>
        </p:spPr>
        <p:txBody>
          <a:bodyPr>
            <a:normAutofit/>
          </a:bodyPr>
          <a:lstStyle/>
          <a:p>
            <a:pPr lvl="1"/>
            <a:r>
              <a:rPr lang="en-US" dirty="0" smtClean="0"/>
              <a:t>Details Tab</a:t>
            </a:r>
          </a:p>
          <a:p>
            <a:pPr lvl="2"/>
            <a:r>
              <a:rPr lang="en-US" dirty="0"/>
              <a:t>Confirming Person – Name of the confirming party. </a:t>
            </a:r>
          </a:p>
          <a:p>
            <a:pPr lvl="2"/>
            <a:r>
              <a:rPr lang="en-US" dirty="0" err="1"/>
              <a:t>Cust</a:t>
            </a:r>
            <a:r>
              <a:rPr lang="en-US" dirty="0"/>
              <a:t>/Order – If the account is established with a vendor or a PO exists with a vendor, you can enter the number here. </a:t>
            </a:r>
          </a:p>
          <a:p>
            <a:pPr lvl="2"/>
            <a:r>
              <a:rPr lang="en-US" dirty="0"/>
              <a:t>Bid – The bid number associated with the purchase order. </a:t>
            </a:r>
          </a:p>
          <a:p>
            <a:pPr lvl="2"/>
            <a:r>
              <a:rPr lang="en-US" dirty="0"/>
              <a:t>Contract # – The contract number associated with the purchase order. </a:t>
            </a:r>
          </a:p>
          <a:p>
            <a:pPr lvl="2"/>
            <a:r>
              <a:rPr lang="en-US" dirty="0"/>
              <a:t>End Use – Delivery requirements or miscellaneous field. </a:t>
            </a:r>
            <a:endParaRPr lang="en-US" dirty="0" smtClean="0"/>
          </a:p>
        </p:txBody>
      </p:sp>
      <p:pic>
        <p:nvPicPr>
          <p:cNvPr id="5" name="Content Placeholder 4"/>
          <p:cNvPicPr>
            <a:picLocks noGrp="1" noChangeAspect="1"/>
          </p:cNvPicPr>
          <p:nvPr>
            <p:ph sz="half" idx="2"/>
          </p:nvPr>
        </p:nvPicPr>
        <p:blipFill>
          <a:blip r:embed="rId2"/>
          <a:stretch>
            <a:fillRect/>
          </a:stretch>
        </p:blipFill>
        <p:spPr>
          <a:xfrm>
            <a:off x="304800" y="1353316"/>
            <a:ext cx="11582400" cy="1978081"/>
          </a:xfrm>
          <a:prstGeom prst="rect">
            <a:avLst/>
          </a:prstGeom>
        </p:spPr>
      </p:pic>
    </p:spTree>
    <p:extLst>
      <p:ext uri="{BB962C8B-B14F-4D97-AF65-F5344CB8AC3E}">
        <p14:creationId xmlns:p14="http://schemas.microsoft.com/office/powerpoint/2010/main" val="1159710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3484066"/>
            <a:ext cx="11582400" cy="2692897"/>
          </a:xfrm>
        </p:spPr>
        <p:txBody>
          <a:bodyPr>
            <a:normAutofit/>
          </a:bodyPr>
          <a:lstStyle/>
          <a:p>
            <a:pPr lvl="1"/>
            <a:r>
              <a:rPr lang="en-US" dirty="0" smtClean="0"/>
              <a:t>Details Tab</a:t>
            </a:r>
          </a:p>
          <a:p>
            <a:pPr lvl="2"/>
            <a:r>
              <a:rPr lang="en-US" dirty="0"/>
              <a:t>Buyer – Buyer associated with the purchase order. The buyer must be defined in the PE database. </a:t>
            </a:r>
          </a:p>
          <a:p>
            <a:pPr lvl="2"/>
            <a:r>
              <a:rPr lang="en-US" dirty="0"/>
              <a:t>PO Type – (Read Only) The purchase order type. </a:t>
            </a:r>
          </a:p>
          <a:p>
            <a:pPr lvl="2"/>
            <a:r>
              <a:rPr lang="en-US" dirty="0"/>
              <a:t>Pay By Amount – (Read Only) Check this box to direct the system to receive and pay by dollar amount. </a:t>
            </a:r>
          </a:p>
          <a:p>
            <a:pPr lvl="2"/>
            <a:r>
              <a:rPr lang="en-US" dirty="0"/>
              <a:t>Account Terms – The terms of the contract. </a:t>
            </a:r>
            <a:endParaRPr lang="en-US" dirty="0" smtClean="0"/>
          </a:p>
        </p:txBody>
      </p:sp>
      <p:pic>
        <p:nvPicPr>
          <p:cNvPr id="5" name="Content Placeholder 4"/>
          <p:cNvPicPr>
            <a:picLocks noGrp="1" noChangeAspect="1"/>
          </p:cNvPicPr>
          <p:nvPr>
            <p:ph sz="half" idx="2"/>
          </p:nvPr>
        </p:nvPicPr>
        <p:blipFill>
          <a:blip r:embed="rId2"/>
          <a:stretch>
            <a:fillRect/>
          </a:stretch>
        </p:blipFill>
        <p:spPr>
          <a:xfrm>
            <a:off x="304800" y="1353316"/>
            <a:ext cx="11582400" cy="1978081"/>
          </a:xfrm>
          <a:prstGeom prst="rect">
            <a:avLst/>
          </a:prstGeom>
        </p:spPr>
      </p:pic>
    </p:spTree>
    <p:extLst>
      <p:ext uri="{BB962C8B-B14F-4D97-AF65-F5344CB8AC3E}">
        <p14:creationId xmlns:p14="http://schemas.microsoft.com/office/powerpoint/2010/main" val="311244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3484066"/>
            <a:ext cx="11582400" cy="2692897"/>
          </a:xfrm>
        </p:spPr>
        <p:txBody>
          <a:bodyPr>
            <a:normAutofit fontScale="92500" lnSpcReduction="10000"/>
          </a:bodyPr>
          <a:lstStyle/>
          <a:p>
            <a:pPr lvl="1"/>
            <a:r>
              <a:rPr lang="en-US" dirty="0" smtClean="0"/>
              <a:t>Dates Tab</a:t>
            </a:r>
          </a:p>
          <a:p>
            <a:pPr lvl="2"/>
            <a:r>
              <a:rPr lang="en-US" dirty="0"/>
              <a:t>Required Date – The date the purchase order is required. </a:t>
            </a:r>
          </a:p>
          <a:p>
            <a:pPr lvl="2"/>
            <a:r>
              <a:rPr lang="en-US" dirty="0"/>
              <a:t>Expiration Date – The date the purchase order expires. </a:t>
            </a:r>
          </a:p>
          <a:p>
            <a:pPr lvl="2"/>
            <a:r>
              <a:rPr lang="en-US" dirty="0"/>
              <a:t>Expected Date – The date the Purchase Order is expected to be delivered. </a:t>
            </a:r>
          </a:p>
          <a:p>
            <a:pPr lvl="2"/>
            <a:r>
              <a:rPr lang="en-US" dirty="0" smtClean="0"/>
              <a:t>Delivery </a:t>
            </a:r>
            <a:r>
              <a:rPr lang="en-US" dirty="0"/>
              <a:t>Date – The date the Purchase Order is delivered. </a:t>
            </a:r>
            <a:endParaRPr lang="en-US" dirty="0" smtClean="0"/>
          </a:p>
          <a:p>
            <a:pPr lvl="1"/>
            <a:r>
              <a:rPr lang="en-US" dirty="0" smtClean="0"/>
              <a:t>Blanket Tab</a:t>
            </a:r>
          </a:p>
          <a:p>
            <a:pPr lvl="2"/>
            <a:r>
              <a:rPr lang="en-US" dirty="0" err="1"/>
              <a:t>Banket</a:t>
            </a:r>
            <a:r>
              <a:rPr lang="en-US" dirty="0"/>
              <a:t> No – The master blanket number tied to a purchase order. </a:t>
            </a:r>
          </a:p>
          <a:p>
            <a:pPr lvl="2"/>
            <a:r>
              <a:rPr lang="en-US" dirty="0" err="1"/>
              <a:t>Amt</a:t>
            </a:r>
            <a:r>
              <a:rPr lang="en-US" dirty="0"/>
              <a:t> – The amount of the blanket order. </a:t>
            </a:r>
            <a:endParaRPr lang="en-US" dirty="0" smtClean="0"/>
          </a:p>
        </p:txBody>
      </p:sp>
      <p:pic>
        <p:nvPicPr>
          <p:cNvPr id="5" name="Content Placeholder 4"/>
          <p:cNvPicPr>
            <a:picLocks noGrp="1" noChangeAspect="1"/>
          </p:cNvPicPr>
          <p:nvPr>
            <p:ph sz="half" idx="2"/>
          </p:nvPr>
        </p:nvPicPr>
        <p:blipFill>
          <a:blip r:embed="rId2"/>
          <a:stretch>
            <a:fillRect/>
          </a:stretch>
        </p:blipFill>
        <p:spPr>
          <a:xfrm>
            <a:off x="304800" y="1353316"/>
            <a:ext cx="11582400" cy="1978081"/>
          </a:xfrm>
          <a:prstGeom prst="rect">
            <a:avLst/>
          </a:prstGeom>
        </p:spPr>
      </p:pic>
    </p:spTree>
    <p:extLst>
      <p:ext uri="{BB962C8B-B14F-4D97-AF65-F5344CB8AC3E}">
        <p14:creationId xmlns:p14="http://schemas.microsoft.com/office/powerpoint/2010/main" val="2668707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3484066"/>
            <a:ext cx="11582400" cy="2692897"/>
          </a:xfrm>
        </p:spPr>
        <p:txBody>
          <a:bodyPr>
            <a:normAutofit/>
          </a:bodyPr>
          <a:lstStyle/>
          <a:p>
            <a:pPr lvl="1"/>
            <a:r>
              <a:rPr lang="en-US" dirty="0" err="1" smtClean="0"/>
              <a:t>Req</a:t>
            </a:r>
            <a:r>
              <a:rPr lang="en-US" dirty="0" smtClean="0"/>
              <a:t> Codes Tab</a:t>
            </a:r>
          </a:p>
          <a:p>
            <a:pPr lvl="2"/>
            <a:r>
              <a:rPr lang="en-US" dirty="0"/>
              <a:t>Requisition Codes – You may enter up to 10 requisition codes. Any values entered in the requisition code fields must be defined in common codes under the category PORC. </a:t>
            </a:r>
            <a:endParaRPr lang="en-US" dirty="0" smtClean="0"/>
          </a:p>
        </p:txBody>
      </p:sp>
      <p:pic>
        <p:nvPicPr>
          <p:cNvPr id="5" name="Content Placeholder 4"/>
          <p:cNvPicPr>
            <a:picLocks noGrp="1" noChangeAspect="1"/>
          </p:cNvPicPr>
          <p:nvPr>
            <p:ph sz="half" idx="2"/>
          </p:nvPr>
        </p:nvPicPr>
        <p:blipFill>
          <a:blip r:embed="rId2"/>
          <a:stretch>
            <a:fillRect/>
          </a:stretch>
        </p:blipFill>
        <p:spPr>
          <a:xfrm>
            <a:off x="304800" y="1353316"/>
            <a:ext cx="11582400" cy="1978081"/>
          </a:xfrm>
          <a:prstGeom prst="rect">
            <a:avLst/>
          </a:prstGeom>
        </p:spPr>
      </p:pic>
    </p:spTree>
    <p:extLst>
      <p:ext uri="{BB962C8B-B14F-4D97-AF65-F5344CB8AC3E}">
        <p14:creationId xmlns:p14="http://schemas.microsoft.com/office/powerpoint/2010/main" val="503482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2810243"/>
            <a:ext cx="11582400" cy="3366720"/>
          </a:xfrm>
        </p:spPr>
        <p:txBody>
          <a:bodyPr>
            <a:normAutofit/>
          </a:bodyPr>
          <a:lstStyle/>
          <a:p>
            <a:r>
              <a:rPr lang="en-US" dirty="0" err="1" smtClean="0"/>
              <a:t>ItemsTab</a:t>
            </a:r>
            <a:endParaRPr lang="en-US" dirty="0" smtClean="0"/>
          </a:p>
          <a:p>
            <a:pPr lvl="1"/>
            <a:r>
              <a:rPr lang="en-US" dirty="0"/>
              <a:t>The Items tab displays the line items on the purchase order. You can edit and delete these records. </a:t>
            </a:r>
            <a:endParaRPr lang="en-US" dirty="0" smtClean="0"/>
          </a:p>
          <a:p>
            <a:pPr lvl="1"/>
            <a:r>
              <a:rPr lang="en-US" dirty="0"/>
              <a:t>Changed – This check box is checked when the line is modified. </a:t>
            </a:r>
          </a:p>
          <a:p>
            <a:pPr lvl="1"/>
            <a:r>
              <a:rPr lang="en-US" dirty="0"/>
              <a:t>Item – The line item number. </a:t>
            </a:r>
          </a:p>
          <a:p>
            <a:pPr lvl="1"/>
            <a:r>
              <a:rPr lang="en-US" dirty="0"/>
              <a:t>Account (required) – The GL account, optional JL account, and optional Work Order appearing on the original invoice line </a:t>
            </a:r>
            <a:endParaRPr lang="en-US" dirty="0" smtClean="0"/>
          </a:p>
          <a:p>
            <a:pPr lvl="1"/>
            <a:r>
              <a:rPr lang="en-US" dirty="0"/>
              <a:t>Description (required) – The line description. </a:t>
            </a:r>
            <a:endParaRPr lang="en-US" dirty="0" smtClean="0"/>
          </a:p>
        </p:txBody>
      </p:sp>
      <p:pic>
        <p:nvPicPr>
          <p:cNvPr id="7" name="Picture 6"/>
          <p:cNvPicPr>
            <a:picLocks noChangeAspect="1"/>
          </p:cNvPicPr>
          <p:nvPr/>
        </p:nvPicPr>
        <p:blipFill>
          <a:blip r:embed="rId2"/>
          <a:stretch>
            <a:fillRect/>
          </a:stretch>
        </p:blipFill>
        <p:spPr>
          <a:xfrm>
            <a:off x="304800" y="1355621"/>
            <a:ext cx="11582400" cy="1299648"/>
          </a:xfrm>
          <a:prstGeom prst="rect">
            <a:avLst/>
          </a:prstGeom>
        </p:spPr>
      </p:pic>
    </p:spTree>
    <p:extLst>
      <p:ext uri="{BB962C8B-B14F-4D97-AF65-F5344CB8AC3E}">
        <p14:creationId xmlns:p14="http://schemas.microsoft.com/office/powerpoint/2010/main" val="152573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01E840A-F32A-3D4E-85C0-D63554DD445A}"/>
              </a:ext>
            </a:extLst>
          </p:cNvPr>
          <p:cNvSpPr>
            <a:spLocks noGrp="1"/>
          </p:cNvSpPr>
          <p:nvPr>
            <p:ph type="title"/>
          </p:nvPr>
        </p:nvSpPr>
        <p:spPr/>
        <p:txBody>
          <a:bodyPr/>
          <a:lstStyle/>
          <a:p>
            <a:r>
              <a:rPr lang="en-US" dirty="0" smtClean="0"/>
              <a:t>Agenda</a:t>
            </a:r>
            <a:endParaRPr lang="en-US" dirty="0"/>
          </a:p>
        </p:txBody>
      </p:sp>
      <p:sp>
        <p:nvSpPr>
          <p:cNvPr id="6" name="Content Placeholder 5">
            <a:extLst>
              <a:ext uri="{FF2B5EF4-FFF2-40B4-BE49-F238E27FC236}">
                <a16:creationId xmlns="" xmlns:a16="http://schemas.microsoft.com/office/drawing/2014/main" id="{E3BBCD3D-6242-FA41-8781-53388578586E}"/>
              </a:ext>
            </a:extLst>
          </p:cNvPr>
          <p:cNvSpPr>
            <a:spLocks noGrp="1"/>
          </p:cNvSpPr>
          <p:nvPr>
            <p:ph idx="1"/>
          </p:nvPr>
        </p:nvSpPr>
        <p:spPr/>
        <p:txBody>
          <a:bodyPr/>
          <a:lstStyle/>
          <a:p>
            <a:r>
              <a:rPr lang="en-US" dirty="0" smtClean="0"/>
              <a:t>During this breakout session the following topics will be covered:</a:t>
            </a:r>
          </a:p>
          <a:p>
            <a:pPr lvl="1"/>
            <a:r>
              <a:rPr lang="en-US" dirty="0" smtClean="0"/>
              <a:t>Overview of the Change Order Process</a:t>
            </a:r>
          </a:p>
          <a:p>
            <a:pPr lvl="1"/>
            <a:r>
              <a:rPr lang="en-US" dirty="0" smtClean="0"/>
              <a:t>System Integration</a:t>
            </a:r>
          </a:p>
          <a:p>
            <a:pPr lvl="1"/>
            <a:r>
              <a:rPr lang="en-US" dirty="0" smtClean="0"/>
              <a:t>System Configuration</a:t>
            </a:r>
          </a:p>
          <a:p>
            <a:pPr lvl="1"/>
            <a:r>
              <a:rPr lang="en-US" dirty="0" smtClean="0"/>
              <a:t>The Change Order Process</a:t>
            </a:r>
          </a:p>
        </p:txBody>
      </p:sp>
    </p:spTree>
    <p:extLst>
      <p:ext uri="{BB962C8B-B14F-4D97-AF65-F5344CB8AC3E}">
        <p14:creationId xmlns:p14="http://schemas.microsoft.com/office/powerpoint/2010/main" val="4206672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2810243"/>
            <a:ext cx="11582400" cy="3366720"/>
          </a:xfrm>
        </p:spPr>
        <p:txBody>
          <a:bodyPr>
            <a:normAutofit/>
          </a:bodyPr>
          <a:lstStyle/>
          <a:p>
            <a:r>
              <a:rPr lang="en-US" dirty="0" err="1" smtClean="0"/>
              <a:t>ItemsTab</a:t>
            </a:r>
            <a:endParaRPr lang="en-US" dirty="0" smtClean="0"/>
          </a:p>
          <a:p>
            <a:pPr lvl="1"/>
            <a:r>
              <a:rPr lang="en-US" dirty="0"/>
              <a:t>Quantity – The quantity. </a:t>
            </a:r>
          </a:p>
          <a:p>
            <a:pPr lvl="1"/>
            <a:r>
              <a:rPr lang="en-US" dirty="0"/>
              <a:t>Unit Price – The unit price. </a:t>
            </a:r>
          </a:p>
          <a:p>
            <a:pPr lvl="1"/>
            <a:r>
              <a:rPr lang="en-US" dirty="0"/>
              <a:t>Extended Amount (Read Only) – The extended amount of the line item. </a:t>
            </a:r>
          </a:p>
          <a:p>
            <a:pPr lvl="1"/>
            <a:r>
              <a:rPr lang="en-US" dirty="0"/>
              <a:t>Product Code – The inventory item number or product number of the purchased item. The product code must be defined in the product information screen. </a:t>
            </a:r>
            <a:endParaRPr lang="en-US" dirty="0" smtClean="0"/>
          </a:p>
          <a:p>
            <a:pPr lvl="1"/>
            <a:r>
              <a:rPr lang="en-US" dirty="0"/>
              <a:t>Extended Amount – The total dollar value of the line item. </a:t>
            </a:r>
            <a:endParaRPr lang="en-US" dirty="0" smtClean="0"/>
          </a:p>
        </p:txBody>
      </p:sp>
      <p:pic>
        <p:nvPicPr>
          <p:cNvPr id="7" name="Picture 6"/>
          <p:cNvPicPr>
            <a:picLocks noChangeAspect="1"/>
          </p:cNvPicPr>
          <p:nvPr/>
        </p:nvPicPr>
        <p:blipFill>
          <a:blip r:embed="rId2"/>
          <a:stretch>
            <a:fillRect/>
          </a:stretch>
        </p:blipFill>
        <p:spPr>
          <a:xfrm>
            <a:off x="304800" y="1355621"/>
            <a:ext cx="11582400" cy="1299648"/>
          </a:xfrm>
          <a:prstGeom prst="rect">
            <a:avLst/>
          </a:prstGeom>
        </p:spPr>
      </p:pic>
    </p:spTree>
    <p:extLst>
      <p:ext uri="{BB962C8B-B14F-4D97-AF65-F5344CB8AC3E}">
        <p14:creationId xmlns:p14="http://schemas.microsoft.com/office/powerpoint/2010/main" val="3246521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2810243"/>
            <a:ext cx="11582400" cy="3366720"/>
          </a:xfrm>
        </p:spPr>
        <p:txBody>
          <a:bodyPr>
            <a:normAutofit/>
          </a:bodyPr>
          <a:lstStyle/>
          <a:p>
            <a:r>
              <a:rPr lang="en-US" dirty="0" err="1" smtClean="0"/>
              <a:t>ItemsTab</a:t>
            </a:r>
            <a:endParaRPr lang="en-US" dirty="0" smtClean="0"/>
          </a:p>
          <a:p>
            <a:pPr lvl="1"/>
            <a:r>
              <a:rPr lang="en-US" dirty="0"/>
              <a:t>Tax Code (optional, 4 chars) – The first tax code. </a:t>
            </a:r>
          </a:p>
          <a:p>
            <a:pPr lvl="1"/>
            <a:r>
              <a:rPr lang="en-US" dirty="0"/>
              <a:t>Tax Amount (optional, numeric, 2 decimals) – The first tax amount. </a:t>
            </a:r>
          </a:p>
          <a:p>
            <a:pPr lvl="1"/>
            <a:r>
              <a:rPr lang="en-US" dirty="0"/>
              <a:t>Tax Code 2 (optional, 4 chars) – The second tax code. </a:t>
            </a:r>
          </a:p>
          <a:p>
            <a:pPr lvl="1"/>
            <a:r>
              <a:rPr lang="en-US" dirty="0"/>
              <a:t>Tax Amount 2 (optional, numeric, 2 decimals) – The second tax amount. </a:t>
            </a:r>
          </a:p>
          <a:p>
            <a:pPr lvl="1"/>
            <a:r>
              <a:rPr lang="en-US" dirty="0"/>
              <a:t>Fixed Asset Flag – Select </a:t>
            </a:r>
            <a:r>
              <a:rPr lang="en-US" b="1" dirty="0"/>
              <a:t>Y </a:t>
            </a:r>
            <a:r>
              <a:rPr lang="en-US" dirty="0"/>
              <a:t>if this item is to become a fixed asset. The purchasing system can set this automatically if you define the POFA common code and a record qualifies. </a:t>
            </a:r>
            <a:endParaRPr lang="en-US" dirty="0" smtClean="0"/>
          </a:p>
        </p:txBody>
      </p:sp>
      <p:pic>
        <p:nvPicPr>
          <p:cNvPr id="7" name="Picture 6"/>
          <p:cNvPicPr>
            <a:picLocks noChangeAspect="1"/>
          </p:cNvPicPr>
          <p:nvPr/>
        </p:nvPicPr>
        <p:blipFill>
          <a:blip r:embed="rId2"/>
          <a:stretch>
            <a:fillRect/>
          </a:stretch>
        </p:blipFill>
        <p:spPr>
          <a:xfrm>
            <a:off x="304800" y="1355621"/>
            <a:ext cx="11582400" cy="1299648"/>
          </a:xfrm>
          <a:prstGeom prst="rect">
            <a:avLst/>
          </a:prstGeom>
        </p:spPr>
      </p:pic>
    </p:spTree>
    <p:extLst>
      <p:ext uri="{BB962C8B-B14F-4D97-AF65-F5344CB8AC3E}">
        <p14:creationId xmlns:p14="http://schemas.microsoft.com/office/powerpoint/2010/main" val="1105228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2810243"/>
            <a:ext cx="11582400" cy="3366720"/>
          </a:xfrm>
        </p:spPr>
        <p:txBody>
          <a:bodyPr>
            <a:normAutofit/>
          </a:bodyPr>
          <a:lstStyle/>
          <a:p>
            <a:r>
              <a:rPr lang="en-US" dirty="0" err="1" smtClean="0"/>
              <a:t>ItemsTab</a:t>
            </a:r>
            <a:endParaRPr lang="en-US" dirty="0" smtClean="0"/>
          </a:p>
          <a:p>
            <a:pPr lvl="1"/>
            <a:r>
              <a:rPr lang="en-US" dirty="0"/>
              <a:t>Charge Code (optional, 4 chars) – Choose a charge code from the list. </a:t>
            </a:r>
          </a:p>
          <a:p>
            <a:pPr lvl="1"/>
            <a:r>
              <a:rPr lang="en-US" dirty="0"/>
              <a:t>Charge Amount (optional, numeric, 2 decimals) – Enter the charge amount. When a charge code is selected, the system calculates the amount. </a:t>
            </a:r>
          </a:p>
          <a:p>
            <a:pPr lvl="1"/>
            <a:r>
              <a:rPr lang="en-US" dirty="0"/>
              <a:t>Duty Code (optional, 4 chars) – choose a duty code from the list. </a:t>
            </a:r>
          </a:p>
          <a:p>
            <a:pPr lvl="1"/>
            <a:r>
              <a:rPr lang="en-US" dirty="0"/>
              <a:t>Duty Amount (optional, numeric, 2 decimals) – Enter the duty amount. When a duty code is selected, the system will calculate the amount. </a:t>
            </a:r>
            <a:endParaRPr lang="en-US" dirty="0" smtClean="0"/>
          </a:p>
        </p:txBody>
      </p:sp>
      <p:pic>
        <p:nvPicPr>
          <p:cNvPr id="7" name="Picture 6"/>
          <p:cNvPicPr>
            <a:picLocks noChangeAspect="1"/>
          </p:cNvPicPr>
          <p:nvPr/>
        </p:nvPicPr>
        <p:blipFill>
          <a:blip r:embed="rId2"/>
          <a:stretch>
            <a:fillRect/>
          </a:stretch>
        </p:blipFill>
        <p:spPr>
          <a:xfrm>
            <a:off x="304800" y="1355621"/>
            <a:ext cx="11582400" cy="1299648"/>
          </a:xfrm>
          <a:prstGeom prst="rect">
            <a:avLst/>
          </a:prstGeom>
        </p:spPr>
      </p:pic>
    </p:spTree>
    <p:extLst>
      <p:ext uri="{BB962C8B-B14F-4D97-AF65-F5344CB8AC3E}">
        <p14:creationId xmlns:p14="http://schemas.microsoft.com/office/powerpoint/2010/main" val="1198099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2756730"/>
            <a:ext cx="11582400" cy="3420233"/>
          </a:xfrm>
        </p:spPr>
        <p:txBody>
          <a:bodyPr>
            <a:normAutofit/>
          </a:bodyPr>
          <a:lstStyle/>
          <a:p>
            <a:r>
              <a:rPr lang="en-US" dirty="0" smtClean="0"/>
              <a:t>Logging Tab</a:t>
            </a:r>
          </a:p>
          <a:p>
            <a:pPr lvl="1"/>
            <a:r>
              <a:rPr lang="en-US" dirty="0"/>
              <a:t>The Logging tab shows a summary of differences between the original purchase order line and the modified line. </a:t>
            </a:r>
            <a:endParaRPr lang="en-US" dirty="0" smtClean="0"/>
          </a:p>
          <a:p>
            <a:pPr lvl="2"/>
            <a:r>
              <a:rPr lang="en-US" dirty="0" smtClean="0"/>
              <a:t>New </a:t>
            </a:r>
            <a:r>
              <a:rPr lang="en-US" dirty="0"/>
              <a:t>line items create a logging record displaying information about the added item. </a:t>
            </a:r>
            <a:endParaRPr lang="en-US" dirty="0" smtClean="0"/>
          </a:p>
          <a:p>
            <a:pPr lvl="2"/>
            <a:r>
              <a:rPr lang="en-US" dirty="0" smtClean="0"/>
              <a:t>You </a:t>
            </a:r>
            <a:r>
              <a:rPr lang="en-US" dirty="0"/>
              <a:t>can’t edit logging records, but they are updated each time the record is saved. </a:t>
            </a:r>
          </a:p>
          <a:p>
            <a:pPr lvl="1"/>
            <a:r>
              <a:rPr lang="en-US" dirty="0" smtClean="0"/>
              <a:t>Because no changes have been made yet to this PO, the Logging Tab is empty.</a:t>
            </a:r>
          </a:p>
        </p:txBody>
      </p:sp>
      <p:pic>
        <p:nvPicPr>
          <p:cNvPr id="4" name="Picture 3"/>
          <p:cNvPicPr>
            <a:picLocks noChangeAspect="1"/>
          </p:cNvPicPr>
          <p:nvPr/>
        </p:nvPicPr>
        <p:blipFill>
          <a:blip r:embed="rId2"/>
          <a:stretch>
            <a:fillRect/>
          </a:stretch>
        </p:blipFill>
        <p:spPr>
          <a:xfrm>
            <a:off x="304800" y="1340758"/>
            <a:ext cx="11547764" cy="1275861"/>
          </a:xfrm>
          <a:prstGeom prst="rect">
            <a:avLst/>
          </a:prstGeom>
        </p:spPr>
      </p:pic>
    </p:spTree>
    <p:extLst>
      <p:ext uri="{BB962C8B-B14F-4D97-AF65-F5344CB8AC3E}">
        <p14:creationId xmlns:p14="http://schemas.microsoft.com/office/powerpoint/2010/main" val="1179185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2756730"/>
            <a:ext cx="11582400" cy="3420233"/>
          </a:xfrm>
        </p:spPr>
        <p:txBody>
          <a:bodyPr>
            <a:normAutofit/>
          </a:bodyPr>
          <a:lstStyle/>
          <a:p>
            <a:r>
              <a:rPr lang="en-US" dirty="0" smtClean="0"/>
              <a:t>Logging Tab</a:t>
            </a:r>
          </a:p>
          <a:p>
            <a:pPr lvl="1"/>
            <a:r>
              <a:rPr lang="en-US" sz="2600" dirty="0"/>
              <a:t>PR Number – The purchase requisition number. </a:t>
            </a:r>
          </a:p>
          <a:p>
            <a:pPr lvl="1"/>
            <a:r>
              <a:rPr lang="en-US" sz="2600" dirty="0"/>
              <a:t>Item – The line item number. </a:t>
            </a:r>
          </a:p>
          <a:p>
            <a:pPr lvl="1"/>
            <a:r>
              <a:rPr lang="en-US" sz="2600" dirty="0"/>
              <a:t>Data Item – The property name of the changed field. These names match those listed in the data dictionary. </a:t>
            </a:r>
          </a:p>
          <a:p>
            <a:pPr lvl="1"/>
            <a:r>
              <a:rPr lang="en-US" sz="2600" dirty="0"/>
              <a:t>Old Value – The value of the field from the original/unchanged line item. </a:t>
            </a:r>
          </a:p>
          <a:p>
            <a:pPr lvl="1"/>
            <a:r>
              <a:rPr lang="en-US" sz="2600" dirty="0"/>
              <a:t>New Value – The value of the field from the new/modified line item. </a:t>
            </a:r>
          </a:p>
        </p:txBody>
      </p:sp>
      <p:pic>
        <p:nvPicPr>
          <p:cNvPr id="5" name="Picture 4"/>
          <p:cNvPicPr>
            <a:picLocks noChangeAspect="1"/>
          </p:cNvPicPr>
          <p:nvPr/>
        </p:nvPicPr>
        <p:blipFill>
          <a:blip r:embed="rId2"/>
          <a:stretch>
            <a:fillRect/>
          </a:stretch>
        </p:blipFill>
        <p:spPr>
          <a:xfrm>
            <a:off x="304800" y="1301840"/>
            <a:ext cx="11582400" cy="1286011"/>
          </a:xfrm>
          <a:prstGeom prst="rect">
            <a:avLst/>
          </a:prstGeom>
        </p:spPr>
      </p:pic>
    </p:spTree>
    <p:extLst>
      <p:ext uri="{BB962C8B-B14F-4D97-AF65-F5344CB8AC3E}">
        <p14:creationId xmlns:p14="http://schemas.microsoft.com/office/powerpoint/2010/main" val="1917494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2756730"/>
            <a:ext cx="11582400" cy="2002305"/>
          </a:xfrm>
        </p:spPr>
        <p:txBody>
          <a:bodyPr>
            <a:normAutofit/>
          </a:bodyPr>
          <a:lstStyle/>
          <a:p>
            <a:r>
              <a:rPr lang="en-US" sz="2600" dirty="0" smtClean="0"/>
              <a:t>In this example the quantity is being changed from 2 to 3 and the changes saved.</a:t>
            </a:r>
          </a:p>
          <a:p>
            <a:r>
              <a:rPr lang="en-US" sz="2600" dirty="0" smtClean="0"/>
              <a:t>These changes will now be reflected on the Logging tab as shown below.</a:t>
            </a:r>
          </a:p>
          <a:p>
            <a:pPr lvl="1"/>
            <a:r>
              <a:rPr lang="en-US" sz="2200" dirty="0" smtClean="0"/>
              <a:t>Because the quantity change also impacted the extended amount for the line, two records were created, one for the quantity and one for the extended amount.</a:t>
            </a:r>
            <a:endParaRPr lang="en-US" sz="2200" dirty="0"/>
          </a:p>
        </p:txBody>
      </p:sp>
      <p:pic>
        <p:nvPicPr>
          <p:cNvPr id="4" name="Picture 3"/>
          <p:cNvPicPr>
            <a:picLocks noChangeAspect="1"/>
          </p:cNvPicPr>
          <p:nvPr/>
        </p:nvPicPr>
        <p:blipFill>
          <a:blip r:embed="rId2"/>
          <a:stretch>
            <a:fillRect/>
          </a:stretch>
        </p:blipFill>
        <p:spPr>
          <a:xfrm>
            <a:off x="304800" y="1373219"/>
            <a:ext cx="11582400" cy="1237751"/>
          </a:xfrm>
          <a:prstGeom prst="rect">
            <a:avLst/>
          </a:prstGeom>
        </p:spPr>
      </p:pic>
      <p:pic>
        <p:nvPicPr>
          <p:cNvPr id="6" name="Picture 5"/>
          <p:cNvPicPr>
            <a:picLocks noChangeAspect="1"/>
          </p:cNvPicPr>
          <p:nvPr/>
        </p:nvPicPr>
        <p:blipFill>
          <a:blip r:embed="rId3"/>
          <a:stretch>
            <a:fillRect/>
          </a:stretch>
        </p:blipFill>
        <p:spPr>
          <a:xfrm>
            <a:off x="304800" y="4876003"/>
            <a:ext cx="11582400" cy="1297957"/>
          </a:xfrm>
          <a:prstGeom prst="rect">
            <a:avLst/>
          </a:prstGeom>
        </p:spPr>
      </p:pic>
    </p:spTree>
    <p:extLst>
      <p:ext uri="{BB962C8B-B14F-4D97-AF65-F5344CB8AC3E}">
        <p14:creationId xmlns:p14="http://schemas.microsoft.com/office/powerpoint/2010/main" val="1174620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idx="1"/>
          </p:nvPr>
        </p:nvSpPr>
        <p:spPr>
          <a:xfrm>
            <a:off x="304800" y="1288111"/>
            <a:ext cx="11582400" cy="2390271"/>
          </a:xfrm>
        </p:spPr>
        <p:txBody>
          <a:bodyPr/>
          <a:lstStyle/>
          <a:p>
            <a:r>
              <a:rPr lang="en-US" dirty="0" smtClean="0"/>
              <a:t>Step 2: Submitting the Change Order</a:t>
            </a:r>
          </a:p>
          <a:p>
            <a:pPr lvl="1"/>
            <a:r>
              <a:rPr lang="en-US" dirty="0"/>
              <a:t>When your changes are complete, the </a:t>
            </a:r>
            <a:r>
              <a:rPr lang="en-US" dirty="0" smtClean="0"/>
              <a:t>next </a:t>
            </a:r>
            <a:r>
              <a:rPr lang="en-US" dirty="0"/>
              <a:t>step is to submit them through Workflow. </a:t>
            </a:r>
            <a:endParaRPr lang="en-US" dirty="0" smtClean="0"/>
          </a:p>
          <a:p>
            <a:pPr lvl="1"/>
            <a:r>
              <a:rPr lang="en-US" dirty="0" smtClean="0"/>
              <a:t>Saving </a:t>
            </a:r>
            <a:r>
              <a:rPr lang="en-US" dirty="0"/>
              <a:t>the record initiates the Approval Workflow process. </a:t>
            </a:r>
            <a:endParaRPr lang="en-US" dirty="0" smtClean="0"/>
          </a:p>
          <a:p>
            <a:pPr lvl="1"/>
            <a:r>
              <a:rPr lang="en-US" dirty="0" smtClean="0"/>
              <a:t>When </a:t>
            </a:r>
            <a:r>
              <a:rPr lang="en-US" dirty="0"/>
              <a:t>the changes are approved, the change order status is updated to </a:t>
            </a:r>
            <a:r>
              <a:rPr lang="en-US" b="1" dirty="0"/>
              <a:t>AP </a:t>
            </a:r>
            <a:r>
              <a:rPr lang="en-US" dirty="0"/>
              <a:t>(approved and eligible to be sent </a:t>
            </a:r>
            <a:r>
              <a:rPr lang="en-US" dirty="0" smtClean="0"/>
              <a:t>to </a:t>
            </a:r>
            <a:r>
              <a:rPr lang="en-US" dirty="0"/>
              <a:t>Purchasing</a:t>
            </a:r>
            <a:r>
              <a:rPr lang="en-US" dirty="0" smtClean="0"/>
              <a:t>).</a:t>
            </a:r>
            <a:endParaRPr lang="en-US" dirty="0" smtClean="0"/>
          </a:p>
        </p:txBody>
      </p:sp>
      <p:pic>
        <p:nvPicPr>
          <p:cNvPr id="4" name="Picture 3"/>
          <p:cNvPicPr>
            <a:picLocks noChangeAspect="1"/>
          </p:cNvPicPr>
          <p:nvPr/>
        </p:nvPicPr>
        <p:blipFill>
          <a:blip r:embed="rId2"/>
          <a:stretch>
            <a:fillRect/>
          </a:stretch>
        </p:blipFill>
        <p:spPr>
          <a:xfrm>
            <a:off x="3307773" y="3861377"/>
            <a:ext cx="5782482" cy="2086266"/>
          </a:xfrm>
          <a:prstGeom prst="rect">
            <a:avLst/>
          </a:prstGeom>
        </p:spPr>
      </p:pic>
    </p:spTree>
    <p:extLst>
      <p:ext uri="{BB962C8B-B14F-4D97-AF65-F5344CB8AC3E}">
        <p14:creationId xmlns:p14="http://schemas.microsoft.com/office/powerpoint/2010/main" val="2075993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idx="1"/>
          </p:nvPr>
        </p:nvSpPr>
        <p:spPr/>
        <p:txBody>
          <a:bodyPr/>
          <a:lstStyle/>
          <a:p>
            <a:r>
              <a:rPr lang="en-US" dirty="0" smtClean="0"/>
              <a:t>Step 3: Sending the Change Order to PO</a:t>
            </a:r>
          </a:p>
          <a:p>
            <a:pPr lvl="1"/>
            <a:r>
              <a:rPr lang="en-US" dirty="0"/>
              <a:t>Once a change order has been changed, saved, and approved, the next step is to send approved change orders to Purchasing. This step locates all qualifying change orders and attempts to the update all corresponding records. To qualify, a change order must: </a:t>
            </a:r>
          </a:p>
          <a:p>
            <a:pPr lvl="2"/>
            <a:r>
              <a:rPr lang="en-US" dirty="0" smtClean="0"/>
              <a:t>Have </a:t>
            </a:r>
            <a:r>
              <a:rPr lang="en-US" dirty="0"/>
              <a:t>a status of “AP” </a:t>
            </a:r>
          </a:p>
          <a:p>
            <a:pPr lvl="2"/>
            <a:r>
              <a:rPr lang="en-US" dirty="0" smtClean="0"/>
              <a:t>Be </a:t>
            </a:r>
            <a:r>
              <a:rPr lang="en-US" dirty="0"/>
              <a:t>accessible by the user running the utility </a:t>
            </a:r>
          </a:p>
          <a:p>
            <a:pPr lvl="2"/>
            <a:r>
              <a:rPr lang="en-US" dirty="0" smtClean="0"/>
              <a:t>Have </a:t>
            </a:r>
            <a:r>
              <a:rPr lang="en-US" dirty="0"/>
              <a:t>matching selection criteria values </a:t>
            </a:r>
            <a:endParaRPr lang="en-US" dirty="0" smtClean="0"/>
          </a:p>
          <a:p>
            <a:pPr lvl="1"/>
            <a:r>
              <a:rPr lang="en-US" dirty="0"/>
              <a:t>When a change order is successfully sent to PO, the status becomes “SN” (sent to PO). </a:t>
            </a:r>
            <a:endParaRPr lang="en-US" dirty="0" smtClean="0"/>
          </a:p>
          <a:p>
            <a:pPr lvl="2"/>
            <a:r>
              <a:rPr lang="en-US" dirty="0" smtClean="0"/>
              <a:t>If </a:t>
            </a:r>
            <a:r>
              <a:rPr lang="en-US" dirty="0"/>
              <a:t>the send to PO is unsuccessful, for example it fails due to a business rule error, then the change order status becomes “AX” (PO Exception). </a:t>
            </a:r>
            <a:endParaRPr lang="en-US" dirty="0" smtClean="0"/>
          </a:p>
          <a:p>
            <a:pPr lvl="2"/>
            <a:r>
              <a:rPr lang="en-US" dirty="0" smtClean="0"/>
              <a:t>Exception </a:t>
            </a:r>
            <a:r>
              <a:rPr lang="en-US" dirty="0"/>
              <a:t>adjustments must be corrected, saved, reapproved, and then resent to AP </a:t>
            </a:r>
          </a:p>
        </p:txBody>
      </p:sp>
    </p:spTree>
    <p:extLst>
      <p:ext uri="{BB962C8B-B14F-4D97-AF65-F5344CB8AC3E}">
        <p14:creationId xmlns:p14="http://schemas.microsoft.com/office/powerpoint/2010/main" val="2158544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799" y="1288111"/>
            <a:ext cx="7228609" cy="4888852"/>
          </a:xfrm>
        </p:spPr>
        <p:txBody>
          <a:bodyPr>
            <a:normAutofit/>
          </a:bodyPr>
          <a:lstStyle/>
          <a:p>
            <a:r>
              <a:rPr lang="en-US" dirty="0"/>
              <a:t>Access the job launch dialog by running </a:t>
            </a:r>
            <a:r>
              <a:rPr lang="en-US" b="1" dirty="0"/>
              <a:t>PO Change Order Send to PO </a:t>
            </a:r>
            <a:r>
              <a:rPr lang="en-US" dirty="0"/>
              <a:t>utility (POUTSC) from the desktop or screen link</a:t>
            </a:r>
            <a:r>
              <a:rPr lang="en-US" dirty="0" smtClean="0"/>
              <a:t>.</a:t>
            </a:r>
          </a:p>
          <a:p>
            <a:pPr lvl="1"/>
            <a:r>
              <a:rPr lang="en-US" dirty="0"/>
              <a:t>Purchase Order Number – Use the optional prompt to filter which change orders are processed. </a:t>
            </a:r>
            <a:endParaRPr lang="en-US" dirty="0" smtClean="0"/>
          </a:p>
          <a:p>
            <a:pPr lvl="2"/>
            <a:r>
              <a:rPr lang="en-US" dirty="0" smtClean="0"/>
              <a:t>Only </a:t>
            </a:r>
            <a:r>
              <a:rPr lang="en-US" dirty="0"/>
              <a:t>change orders matching the provided criteria are processed. </a:t>
            </a:r>
            <a:endParaRPr lang="en-US" dirty="0" smtClean="0"/>
          </a:p>
          <a:p>
            <a:pPr lvl="2"/>
            <a:r>
              <a:rPr lang="en-US" dirty="0" smtClean="0"/>
              <a:t>If </a:t>
            </a:r>
            <a:r>
              <a:rPr lang="en-US" dirty="0"/>
              <a:t>left blank, all change orders with a status of AP (approved) are processed. </a:t>
            </a:r>
            <a:endParaRPr lang="en-US" dirty="0" smtClean="0"/>
          </a:p>
          <a:p>
            <a:pPr lvl="2"/>
            <a:r>
              <a:rPr lang="en-US" dirty="0" smtClean="0"/>
              <a:t>For </a:t>
            </a:r>
            <a:r>
              <a:rPr lang="en-US" dirty="0"/>
              <a:t>example, by specifying a change order number, the utility will only process change orders with a matching change order number</a:t>
            </a:r>
            <a:r>
              <a:rPr lang="en-US" dirty="0" smtClean="0"/>
              <a:t>.</a:t>
            </a:r>
          </a:p>
          <a:p>
            <a:pPr lvl="1"/>
            <a:r>
              <a:rPr lang="en-US" dirty="0" smtClean="0"/>
              <a:t>Click the Submit but to submit the job request.</a:t>
            </a:r>
            <a:endParaRPr lang="en-US" dirty="0"/>
          </a:p>
        </p:txBody>
      </p:sp>
      <p:pic>
        <p:nvPicPr>
          <p:cNvPr id="5" name="Picture 4"/>
          <p:cNvPicPr>
            <a:picLocks noChangeAspect="1"/>
          </p:cNvPicPr>
          <p:nvPr/>
        </p:nvPicPr>
        <p:blipFill>
          <a:blip r:embed="rId2"/>
          <a:stretch>
            <a:fillRect/>
          </a:stretch>
        </p:blipFill>
        <p:spPr>
          <a:xfrm>
            <a:off x="8724771" y="1236639"/>
            <a:ext cx="1829055" cy="2495898"/>
          </a:xfrm>
          <a:prstGeom prst="rect">
            <a:avLst/>
          </a:prstGeom>
        </p:spPr>
      </p:pic>
      <p:pic>
        <p:nvPicPr>
          <p:cNvPr id="6" name="Picture 5"/>
          <p:cNvPicPr>
            <a:picLocks noChangeAspect="1"/>
          </p:cNvPicPr>
          <p:nvPr/>
        </p:nvPicPr>
        <p:blipFill>
          <a:blip r:embed="rId3"/>
          <a:stretch>
            <a:fillRect/>
          </a:stretch>
        </p:blipFill>
        <p:spPr>
          <a:xfrm>
            <a:off x="7748323" y="4062501"/>
            <a:ext cx="3781953" cy="1267002"/>
          </a:xfrm>
          <a:prstGeom prst="rect">
            <a:avLst/>
          </a:prstGeom>
        </p:spPr>
      </p:pic>
    </p:spTree>
    <p:extLst>
      <p:ext uri="{BB962C8B-B14F-4D97-AF65-F5344CB8AC3E}">
        <p14:creationId xmlns:p14="http://schemas.microsoft.com/office/powerpoint/2010/main" val="3251863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p:txBody>
          <a:bodyPr>
            <a:normAutofit lnSpcReduction="10000"/>
          </a:bodyPr>
          <a:lstStyle/>
          <a:p>
            <a:r>
              <a:rPr lang="en-US" dirty="0"/>
              <a:t>This utility updates the purchase orders that the change orders are tied to. The purchase orders are accessible on the Purchase Request screen (POUPPR). </a:t>
            </a:r>
          </a:p>
          <a:p>
            <a:r>
              <a:rPr lang="en-US" dirty="0"/>
              <a:t>You can </a:t>
            </a:r>
            <a:r>
              <a:rPr lang="en-US" dirty="0" smtClean="0"/>
              <a:t>also see </a:t>
            </a:r>
            <a:r>
              <a:rPr lang="en-US" dirty="0"/>
              <a:t>a summary of the changes made by the utility on the tail sheet</a:t>
            </a:r>
            <a:r>
              <a:rPr lang="en-US" dirty="0" smtClean="0"/>
              <a:t>. An example tail sheet is shown in the image to the right.</a:t>
            </a:r>
          </a:p>
          <a:p>
            <a:pPr lvl="1"/>
            <a:r>
              <a:rPr lang="en-US" dirty="0"/>
              <a:t>The tail sheet shows the number of records read, change orders processed, POs marked for close, and records skipped with errors. </a:t>
            </a:r>
          </a:p>
        </p:txBody>
      </p:sp>
      <p:pic>
        <p:nvPicPr>
          <p:cNvPr id="6" name="Content Placeholder 5"/>
          <p:cNvPicPr>
            <a:picLocks noGrp="1" noChangeAspect="1"/>
          </p:cNvPicPr>
          <p:nvPr>
            <p:ph sz="half" idx="2"/>
          </p:nvPr>
        </p:nvPicPr>
        <p:blipFill>
          <a:blip r:embed="rId2"/>
          <a:stretch>
            <a:fillRect/>
          </a:stretch>
        </p:blipFill>
        <p:spPr>
          <a:xfrm>
            <a:off x="6524275" y="1450657"/>
            <a:ext cx="5010849" cy="4563112"/>
          </a:xfrm>
          <a:prstGeom prst="rect">
            <a:avLst/>
          </a:prstGeom>
        </p:spPr>
      </p:pic>
      <p:cxnSp>
        <p:nvCxnSpPr>
          <p:cNvPr id="8" name="Straight Arrow Connector 7"/>
          <p:cNvCxnSpPr/>
          <p:nvPr/>
        </p:nvCxnSpPr>
        <p:spPr>
          <a:xfrm flipV="1">
            <a:off x="5060373" y="5299364"/>
            <a:ext cx="1641763" cy="311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52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DF1CC00B-7FBA-0649-9200-90F29D9B543A}"/>
              </a:ext>
            </a:extLst>
          </p:cNvPr>
          <p:cNvSpPr>
            <a:spLocks noGrp="1"/>
          </p:cNvSpPr>
          <p:nvPr>
            <p:ph type="ctrTitle"/>
          </p:nvPr>
        </p:nvSpPr>
        <p:spPr/>
        <p:txBody>
          <a:bodyPr/>
          <a:lstStyle/>
          <a:p>
            <a:r>
              <a:rPr lang="en-US" dirty="0" smtClean="0"/>
              <a:t>Overview</a:t>
            </a:r>
            <a:endParaRPr lang="en-US" dirty="0"/>
          </a:p>
        </p:txBody>
      </p:sp>
      <p:sp>
        <p:nvSpPr>
          <p:cNvPr id="9" name="Text Placeholder 8">
            <a:extLst>
              <a:ext uri="{FF2B5EF4-FFF2-40B4-BE49-F238E27FC236}">
                <a16:creationId xmlns="" xmlns:a16="http://schemas.microsoft.com/office/drawing/2014/main" id="{525FA657-44F2-B442-9B1D-9269FF6410B4}"/>
              </a:ext>
            </a:extLst>
          </p:cNvPr>
          <p:cNvSpPr>
            <a:spLocks noGrp="1"/>
          </p:cNvSpPr>
          <p:nvPr>
            <p:ph type="body" sz="quarter" idx="10"/>
          </p:nvPr>
        </p:nvSpPr>
        <p:spPr/>
        <p:txBody>
          <a:bodyPr/>
          <a:lstStyle/>
          <a:p>
            <a:r>
              <a:rPr lang="en-US" dirty="0" smtClean="0"/>
              <a:t>A General Overview </a:t>
            </a:r>
            <a:r>
              <a:rPr lang="en-US" dirty="0"/>
              <a:t>of the Change Order Process</a:t>
            </a:r>
          </a:p>
          <a:p>
            <a:endParaRPr lang="en-US" dirty="0"/>
          </a:p>
        </p:txBody>
      </p:sp>
    </p:spTree>
    <p:extLst>
      <p:ext uri="{BB962C8B-B14F-4D97-AF65-F5344CB8AC3E}">
        <p14:creationId xmlns:p14="http://schemas.microsoft.com/office/powerpoint/2010/main" val="265515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p:txBody>
          <a:bodyPr>
            <a:normAutofit lnSpcReduction="10000"/>
          </a:bodyPr>
          <a:lstStyle/>
          <a:p>
            <a:r>
              <a:rPr lang="en-US" dirty="0"/>
              <a:t>When a change order can’t be sent to PO, the tail sheet provides an error message about the problem. </a:t>
            </a:r>
            <a:endParaRPr lang="en-US" dirty="0" smtClean="0"/>
          </a:p>
          <a:p>
            <a:r>
              <a:rPr lang="en-US" dirty="0"/>
              <a:t>Each change order that fails the send to PO process is listed with one or more errors describing the problem. </a:t>
            </a:r>
            <a:endParaRPr lang="en-US" dirty="0" smtClean="0"/>
          </a:p>
          <a:p>
            <a:pPr lvl="1"/>
            <a:r>
              <a:rPr lang="en-US" dirty="0" smtClean="0"/>
              <a:t>In </a:t>
            </a:r>
            <a:r>
              <a:rPr lang="en-US" dirty="0"/>
              <a:t>the example </a:t>
            </a:r>
            <a:r>
              <a:rPr lang="en-US" dirty="0" smtClean="0"/>
              <a:t>to the right, </a:t>
            </a:r>
            <a:r>
              <a:rPr lang="en-US" dirty="0"/>
              <a:t>change order DEMOEX1-001 couldn’t be sent to PO because the change order status was not AP (approved). </a:t>
            </a:r>
          </a:p>
        </p:txBody>
      </p:sp>
      <p:pic>
        <p:nvPicPr>
          <p:cNvPr id="7" name="Content Placeholder 6"/>
          <p:cNvPicPr>
            <a:picLocks noGrp="1" noChangeAspect="1"/>
          </p:cNvPicPr>
          <p:nvPr>
            <p:ph sz="half" idx="2"/>
          </p:nvPr>
        </p:nvPicPr>
        <p:blipFill>
          <a:blip r:embed="rId2"/>
          <a:stretch>
            <a:fillRect/>
          </a:stretch>
        </p:blipFill>
        <p:spPr>
          <a:xfrm>
            <a:off x="6172200" y="1765879"/>
            <a:ext cx="5715000" cy="3932667"/>
          </a:xfrm>
          <a:prstGeom prst="rect">
            <a:avLst/>
          </a:prstGeom>
        </p:spPr>
      </p:pic>
      <p:cxnSp>
        <p:nvCxnSpPr>
          <p:cNvPr id="9" name="Straight Arrow Connector 8"/>
          <p:cNvCxnSpPr/>
          <p:nvPr/>
        </p:nvCxnSpPr>
        <p:spPr>
          <a:xfrm>
            <a:off x="5527964" y="2514600"/>
            <a:ext cx="2680854" cy="17041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37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1108116"/>
            <a:ext cx="11582400" cy="1718212"/>
          </a:xfrm>
        </p:spPr>
        <p:txBody>
          <a:bodyPr/>
          <a:lstStyle/>
          <a:p>
            <a:r>
              <a:rPr lang="en-US" dirty="0"/>
              <a:t>Step </a:t>
            </a:r>
            <a:r>
              <a:rPr lang="en-US" dirty="0" smtClean="0"/>
              <a:t>4: Verifying the Changes</a:t>
            </a:r>
          </a:p>
          <a:p>
            <a:pPr lvl="1"/>
            <a:r>
              <a:rPr lang="en-US" dirty="0"/>
              <a:t>The purchase order is updated when you use the Send to PO tool. </a:t>
            </a:r>
            <a:endParaRPr lang="en-US" dirty="0" smtClean="0"/>
          </a:p>
          <a:p>
            <a:pPr lvl="1"/>
            <a:r>
              <a:rPr lang="en-US" dirty="0" smtClean="0"/>
              <a:t>You </a:t>
            </a:r>
            <a:r>
              <a:rPr lang="en-US" dirty="0"/>
              <a:t>can review the modified PO on the Purchase Requests </a:t>
            </a:r>
            <a:r>
              <a:rPr lang="en-US" dirty="0" smtClean="0"/>
              <a:t>screen (POUPPR).</a:t>
            </a:r>
            <a:endParaRPr lang="en-US" dirty="0"/>
          </a:p>
          <a:p>
            <a:pPr lvl="1"/>
            <a:r>
              <a:rPr lang="en-US" dirty="0" smtClean="0"/>
              <a:t>Changes will be shown on the Items tab and the Change Orders tab</a:t>
            </a:r>
            <a:r>
              <a:rPr lang="en-US" dirty="0" smtClean="0"/>
              <a:t>.</a:t>
            </a:r>
            <a:endParaRPr lang="en-US" dirty="0" smtClean="0"/>
          </a:p>
        </p:txBody>
      </p:sp>
      <p:pic>
        <p:nvPicPr>
          <p:cNvPr id="4" name="Picture 3"/>
          <p:cNvPicPr>
            <a:picLocks noChangeAspect="1"/>
          </p:cNvPicPr>
          <p:nvPr/>
        </p:nvPicPr>
        <p:blipFill>
          <a:blip r:embed="rId2"/>
          <a:stretch>
            <a:fillRect/>
          </a:stretch>
        </p:blipFill>
        <p:spPr>
          <a:xfrm>
            <a:off x="304800" y="2926886"/>
            <a:ext cx="11582400" cy="3231715"/>
          </a:xfrm>
          <a:prstGeom prst="rect">
            <a:avLst/>
          </a:prstGeom>
        </p:spPr>
      </p:pic>
    </p:spTree>
    <p:extLst>
      <p:ext uri="{BB962C8B-B14F-4D97-AF65-F5344CB8AC3E}">
        <p14:creationId xmlns:p14="http://schemas.microsoft.com/office/powerpoint/2010/main" val="2916652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1288111"/>
            <a:ext cx="11582400" cy="3179980"/>
          </a:xfrm>
        </p:spPr>
        <p:txBody>
          <a:bodyPr/>
          <a:lstStyle/>
          <a:p>
            <a:r>
              <a:rPr lang="en-US" dirty="0"/>
              <a:t>Step </a:t>
            </a:r>
            <a:r>
              <a:rPr lang="en-US" dirty="0" smtClean="0"/>
              <a:t>4: Verifying the Changes</a:t>
            </a:r>
          </a:p>
          <a:p>
            <a:pPr lvl="1"/>
            <a:r>
              <a:rPr lang="en-US" dirty="0"/>
              <a:t>PO Number – The PO number for the change order. </a:t>
            </a:r>
          </a:p>
          <a:p>
            <a:pPr lvl="1"/>
            <a:r>
              <a:rPr lang="en-US" dirty="0"/>
              <a:t>Change Order Ref – Change order reference. </a:t>
            </a:r>
          </a:p>
          <a:p>
            <a:pPr lvl="1"/>
            <a:r>
              <a:rPr lang="en-US" dirty="0"/>
              <a:t>Description – Description on the change order. </a:t>
            </a:r>
          </a:p>
          <a:p>
            <a:pPr lvl="1"/>
            <a:r>
              <a:rPr lang="en-US" dirty="0"/>
              <a:t>Request Date – Request date of the change order. </a:t>
            </a:r>
          </a:p>
          <a:p>
            <a:pPr lvl="1"/>
            <a:r>
              <a:rPr lang="en-US" dirty="0"/>
              <a:t>Type – Type of change order. You have two options: </a:t>
            </a:r>
          </a:p>
          <a:p>
            <a:pPr lvl="2"/>
            <a:r>
              <a:rPr lang="en-US" dirty="0"/>
              <a:t>CO (change Order) </a:t>
            </a:r>
          </a:p>
          <a:p>
            <a:pPr lvl="2"/>
            <a:r>
              <a:rPr lang="en-US" dirty="0"/>
              <a:t>CX (close/cancel</a:t>
            </a:r>
            <a:r>
              <a:rPr lang="en-US" dirty="0" smtClean="0"/>
              <a:t>)</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304800" y="4715656"/>
            <a:ext cx="11582400" cy="1137027"/>
          </a:xfrm>
          <a:prstGeom prst="rect">
            <a:avLst/>
          </a:prstGeom>
        </p:spPr>
      </p:pic>
    </p:spTree>
    <p:extLst>
      <p:ext uri="{BB962C8B-B14F-4D97-AF65-F5344CB8AC3E}">
        <p14:creationId xmlns:p14="http://schemas.microsoft.com/office/powerpoint/2010/main" val="18359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1288111"/>
            <a:ext cx="11582400" cy="3387798"/>
          </a:xfrm>
        </p:spPr>
        <p:txBody>
          <a:bodyPr>
            <a:normAutofit/>
          </a:bodyPr>
          <a:lstStyle/>
          <a:p>
            <a:r>
              <a:rPr lang="en-US" dirty="0"/>
              <a:t>Step </a:t>
            </a:r>
            <a:r>
              <a:rPr lang="en-US" dirty="0" smtClean="0"/>
              <a:t>4: Verifying the Changes</a:t>
            </a:r>
          </a:p>
          <a:p>
            <a:pPr lvl="1"/>
            <a:r>
              <a:rPr lang="en-US" dirty="0"/>
              <a:t>Change Status – Status of the change order. Select from the following options: </a:t>
            </a:r>
          </a:p>
          <a:p>
            <a:pPr lvl="2"/>
            <a:r>
              <a:rPr lang="en-US" dirty="0" smtClean="0"/>
              <a:t>AP </a:t>
            </a:r>
            <a:r>
              <a:rPr lang="en-US" dirty="0"/>
              <a:t>(approved) </a:t>
            </a:r>
          </a:p>
          <a:p>
            <a:pPr lvl="2"/>
            <a:r>
              <a:rPr lang="en-US" dirty="0" smtClean="0"/>
              <a:t>AX </a:t>
            </a:r>
            <a:r>
              <a:rPr lang="en-US" dirty="0"/>
              <a:t>(change order exception) </a:t>
            </a:r>
          </a:p>
          <a:p>
            <a:pPr lvl="2"/>
            <a:r>
              <a:rPr lang="en-US" dirty="0" smtClean="0"/>
              <a:t>CA </a:t>
            </a:r>
            <a:r>
              <a:rPr lang="en-US" dirty="0"/>
              <a:t>(canceled) </a:t>
            </a:r>
          </a:p>
          <a:p>
            <a:pPr lvl="2"/>
            <a:r>
              <a:rPr lang="en-US" dirty="0" smtClean="0"/>
              <a:t>NW </a:t>
            </a:r>
            <a:r>
              <a:rPr lang="en-US" dirty="0"/>
              <a:t>(new) </a:t>
            </a:r>
          </a:p>
          <a:p>
            <a:pPr lvl="2"/>
            <a:r>
              <a:rPr lang="en-US" dirty="0" smtClean="0"/>
              <a:t>SN </a:t>
            </a:r>
            <a:r>
              <a:rPr lang="en-US" dirty="0"/>
              <a:t>(sent) </a:t>
            </a:r>
          </a:p>
          <a:p>
            <a:pPr lvl="1"/>
            <a:r>
              <a:rPr lang="en-US" dirty="0" smtClean="0"/>
              <a:t>Fiscal </a:t>
            </a:r>
            <a:r>
              <a:rPr lang="en-US" dirty="0"/>
              <a:t>Year – The fiscal year of the change order. </a:t>
            </a:r>
          </a:p>
          <a:p>
            <a:pPr lvl="1"/>
            <a:r>
              <a:rPr lang="en-US" dirty="0"/>
              <a:t>Notes – Additional notes about the change order.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304800" y="4829957"/>
            <a:ext cx="11582400" cy="1137027"/>
          </a:xfrm>
          <a:prstGeom prst="rect">
            <a:avLst/>
          </a:prstGeom>
        </p:spPr>
      </p:pic>
    </p:spTree>
    <p:extLst>
      <p:ext uri="{BB962C8B-B14F-4D97-AF65-F5344CB8AC3E}">
        <p14:creationId xmlns:p14="http://schemas.microsoft.com/office/powerpoint/2010/main" val="2853409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Change Order Process</a:t>
            </a:r>
          </a:p>
        </p:txBody>
      </p:sp>
      <p:sp>
        <p:nvSpPr>
          <p:cNvPr id="3" name="Content Placeholder 2"/>
          <p:cNvSpPr>
            <a:spLocks noGrp="1"/>
          </p:cNvSpPr>
          <p:nvPr>
            <p:ph sz="half" idx="1"/>
          </p:nvPr>
        </p:nvSpPr>
        <p:spPr>
          <a:xfrm>
            <a:off x="304800" y="1288111"/>
            <a:ext cx="11582400" cy="3200762"/>
          </a:xfrm>
        </p:spPr>
        <p:txBody>
          <a:bodyPr>
            <a:normAutofit/>
          </a:bodyPr>
          <a:lstStyle/>
          <a:p>
            <a:r>
              <a:rPr lang="en-US" dirty="0"/>
              <a:t>Step </a:t>
            </a:r>
            <a:r>
              <a:rPr lang="en-US" dirty="0" smtClean="0"/>
              <a:t>4: Verifying the Changes</a:t>
            </a:r>
          </a:p>
          <a:p>
            <a:pPr lvl="1"/>
            <a:r>
              <a:rPr lang="en-US" b="1" dirty="0"/>
              <a:t>Note</a:t>
            </a:r>
            <a:r>
              <a:rPr lang="en-US" dirty="0"/>
              <a:t>: You must run the Print Purchase Orders utility (POPO) to update encumbrances. </a:t>
            </a:r>
            <a:endParaRPr lang="en-US" dirty="0" smtClean="0"/>
          </a:p>
          <a:p>
            <a:pPr lvl="2"/>
            <a:r>
              <a:rPr lang="en-US" dirty="0" smtClean="0"/>
              <a:t>Run </a:t>
            </a:r>
            <a:r>
              <a:rPr lang="en-US" dirty="0"/>
              <a:t>the utility manually or a setup a Workflow model to run the process automatically. </a:t>
            </a:r>
          </a:p>
          <a:p>
            <a:pPr lvl="1"/>
            <a:r>
              <a:rPr lang="en-US" b="1" dirty="0"/>
              <a:t>Note</a:t>
            </a:r>
            <a:r>
              <a:rPr lang="en-US" dirty="0"/>
              <a:t>: If the change order is a “Request to Cancel” (type CX) when the record is pushed to the Purchasing Requisition screen (POUPPR), a Requisition Code is updated with a C. </a:t>
            </a:r>
            <a:endParaRPr lang="en-US" dirty="0" smtClean="0"/>
          </a:p>
          <a:p>
            <a:pPr lvl="2"/>
            <a:r>
              <a:rPr lang="en-US" dirty="0" smtClean="0"/>
              <a:t>The </a:t>
            </a:r>
            <a:r>
              <a:rPr lang="en-US" dirty="0"/>
              <a:t>POUTCL- Close/Cancel Utility has to be ran to cancel the Purchase Order.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304800" y="4715656"/>
            <a:ext cx="11582400" cy="1137027"/>
          </a:xfrm>
          <a:prstGeom prst="rect">
            <a:avLst/>
          </a:prstGeom>
        </p:spPr>
      </p:pic>
    </p:spTree>
    <p:extLst>
      <p:ext uri="{BB962C8B-B14F-4D97-AF65-F5344CB8AC3E}">
        <p14:creationId xmlns:p14="http://schemas.microsoft.com/office/powerpoint/2010/main" val="919841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059509"/>
            <a:ext cx="11582400" cy="5081516"/>
          </a:xfrm>
        </p:spPr>
        <p:txBody>
          <a:bodyPr>
            <a:normAutofit/>
          </a:bodyPr>
          <a:lstStyle/>
          <a:p>
            <a:r>
              <a:rPr lang="en-US" dirty="0"/>
              <a:t>During this breakout session the following topics </a:t>
            </a:r>
            <a:r>
              <a:rPr lang="en-US" dirty="0" smtClean="0"/>
              <a:t>were </a:t>
            </a:r>
            <a:r>
              <a:rPr lang="en-US" dirty="0"/>
              <a:t>covered:</a:t>
            </a:r>
          </a:p>
          <a:p>
            <a:pPr lvl="1"/>
            <a:r>
              <a:rPr lang="en-US" dirty="0"/>
              <a:t>Overview of the Change Order </a:t>
            </a:r>
            <a:r>
              <a:rPr lang="en-US" dirty="0" smtClean="0"/>
              <a:t>Process</a:t>
            </a:r>
          </a:p>
          <a:p>
            <a:pPr lvl="2"/>
            <a:r>
              <a:rPr lang="en-US" dirty="0" smtClean="0"/>
              <a:t>Purpose</a:t>
            </a:r>
          </a:p>
          <a:p>
            <a:pPr lvl="2"/>
            <a:r>
              <a:rPr lang="en-US" dirty="0"/>
              <a:t>Change Order </a:t>
            </a:r>
            <a:r>
              <a:rPr lang="en-US" dirty="0" smtClean="0"/>
              <a:t>Eligibility</a:t>
            </a:r>
          </a:p>
          <a:p>
            <a:pPr lvl="2"/>
            <a:r>
              <a:rPr lang="en-US" dirty="0"/>
              <a:t>General Process Flow</a:t>
            </a:r>
            <a:endParaRPr lang="en-US" dirty="0" smtClean="0"/>
          </a:p>
          <a:p>
            <a:pPr lvl="2"/>
            <a:r>
              <a:rPr lang="en-US" dirty="0" smtClean="0"/>
              <a:t>Change Order Function Components </a:t>
            </a:r>
            <a:endParaRPr lang="en-US" dirty="0"/>
          </a:p>
          <a:p>
            <a:pPr lvl="1"/>
            <a:r>
              <a:rPr lang="en-US" dirty="0"/>
              <a:t>System </a:t>
            </a:r>
            <a:r>
              <a:rPr lang="en-US" dirty="0" smtClean="0"/>
              <a:t>Integration</a:t>
            </a:r>
          </a:p>
          <a:p>
            <a:pPr lvl="2"/>
            <a:r>
              <a:rPr lang="en-US" dirty="0" smtClean="0"/>
              <a:t>Purchasing Screens Integration</a:t>
            </a:r>
          </a:p>
          <a:p>
            <a:pPr lvl="2"/>
            <a:r>
              <a:rPr lang="en-US" dirty="0" err="1" smtClean="0"/>
              <a:t>WorkFlow</a:t>
            </a:r>
            <a:r>
              <a:rPr lang="en-US" dirty="0" smtClean="0"/>
              <a:t> Integration</a:t>
            </a:r>
          </a:p>
          <a:p>
            <a:pPr lvl="2"/>
            <a:r>
              <a:rPr lang="en-US" dirty="0" smtClean="0"/>
              <a:t>Documents Online Integration</a:t>
            </a:r>
          </a:p>
          <a:p>
            <a:pPr lvl="1"/>
            <a:r>
              <a:rPr lang="en-US" dirty="0" smtClean="0"/>
              <a:t>System Configuration</a:t>
            </a:r>
          </a:p>
          <a:p>
            <a:pPr lvl="2"/>
            <a:r>
              <a:rPr lang="en-US" dirty="0" smtClean="0"/>
              <a:t>Common Code Setup</a:t>
            </a:r>
          </a:p>
          <a:p>
            <a:pPr lvl="2"/>
            <a:r>
              <a:rPr lang="en-US" dirty="0" smtClean="0"/>
              <a:t>Attachment Definitions</a:t>
            </a:r>
          </a:p>
          <a:p>
            <a:pPr lvl="2"/>
            <a:r>
              <a:rPr lang="en-US" dirty="0" err="1" smtClean="0"/>
              <a:t>WorkFlow</a:t>
            </a:r>
            <a:r>
              <a:rPr lang="en-US" dirty="0" smtClean="0"/>
              <a:t> Approvals</a:t>
            </a:r>
            <a:endParaRPr lang="en-US" dirty="0"/>
          </a:p>
          <a:p>
            <a:pPr marL="0" indent="0">
              <a:buNone/>
            </a:pPr>
            <a:endParaRPr lang="en-US" dirty="0"/>
          </a:p>
        </p:txBody>
      </p:sp>
    </p:spTree>
    <p:extLst>
      <p:ext uri="{BB962C8B-B14F-4D97-AF65-F5344CB8AC3E}">
        <p14:creationId xmlns:p14="http://schemas.microsoft.com/office/powerpoint/2010/main" val="1272602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059509"/>
            <a:ext cx="11582400" cy="5081516"/>
          </a:xfrm>
        </p:spPr>
        <p:txBody>
          <a:bodyPr>
            <a:normAutofit/>
          </a:bodyPr>
          <a:lstStyle/>
          <a:p>
            <a:r>
              <a:rPr lang="en-US" dirty="0"/>
              <a:t>During this breakout session the following topics </a:t>
            </a:r>
            <a:r>
              <a:rPr lang="en-US" dirty="0" smtClean="0"/>
              <a:t>were </a:t>
            </a:r>
            <a:r>
              <a:rPr lang="en-US" dirty="0"/>
              <a:t>covered:</a:t>
            </a:r>
          </a:p>
          <a:p>
            <a:pPr lvl="1"/>
            <a:r>
              <a:rPr lang="en-US" dirty="0" smtClean="0"/>
              <a:t>The </a:t>
            </a:r>
            <a:r>
              <a:rPr lang="en-US" dirty="0"/>
              <a:t>Change Order </a:t>
            </a:r>
            <a:r>
              <a:rPr lang="en-US" dirty="0" smtClean="0"/>
              <a:t>Process</a:t>
            </a:r>
          </a:p>
          <a:p>
            <a:pPr lvl="2"/>
            <a:r>
              <a:rPr lang="en-US" dirty="0" smtClean="0"/>
              <a:t>Step 1: Creating the Change Order</a:t>
            </a:r>
          </a:p>
          <a:p>
            <a:pPr lvl="2"/>
            <a:r>
              <a:rPr lang="en-US" dirty="0" smtClean="0"/>
              <a:t>Step 2: Submitting Change Orders</a:t>
            </a:r>
          </a:p>
          <a:p>
            <a:pPr lvl="2"/>
            <a:r>
              <a:rPr lang="en-US" dirty="0" smtClean="0"/>
              <a:t>Step 3: Sending Changes to Purchasing</a:t>
            </a:r>
          </a:p>
          <a:p>
            <a:pPr lvl="2"/>
            <a:r>
              <a:rPr lang="en-US" dirty="0" smtClean="0"/>
              <a:t>Step 4: Verifying Changes</a:t>
            </a:r>
            <a:endParaRPr lang="en-US" dirty="0"/>
          </a:p>
          <a:p>
            <a:pPr marL="0" indent="0">
              <a:buNone/>
            </a:pPr>
            <a:endParaRPr lang="en-US" dirty="0"/>
          </a:p>
        </p:txBody>
      </p:sp>
    </p:spTree>
    <p:extLst>
      <p:ext uri="{BB962C8B-B14F-4D97-AF65-F5344CB8AC3E}">
        <p14:creationId xmlns:p14="http://schemas.microsoft.com/office/powerpoint/2010/main" val="1777494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4409" y="1127911"/>
            <a:ext cx="4823181" cy="4889500"/>
          </a:xfrm>
        </p:spPr>
      </p:pic>
    </p:spTree>
    <p:extLst>
      <p:ext uri="{BB962C8B-B14F-4D97-AF65-F5344CB8AC3E}">
        <p14:creationId xmlns:p14="http://schemas.microsoft.com/office/powerpoint/2010/main" val="4194473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sp>
        <p:nvSpPr>
          <p:cNvPr id="3" name="Content Placeholder 2"/>
          <p:cNvSpPr>
            <a:spLocks noGrp="1"/>
          </p:cNvSpPr>
          <p:nvPr>
            <p:ph idx="1"/>
          </p:nvPr>
        </p:nvSpPr>
        <p:spPr>
          <a:xfrm>
            <a:off x="304800" y="2119745"/>
            <a:ext cx="11582400" cy="4057218"/>
          </a:xfrm>
        </p:spPr>
        <p:txBody>
          <a:bodyPr/>
          <a:lstStyle/>
          <a:p>
            <a:pPr marL="0" indent="0" algn="ctr">
              <a:buNone/>
            </a:pPr>
            <a:r>
              <a:rPr lang="en-US" dirty="0" smtClean="0"/>
              <a:t>Thank you for attending this breakout session.</a:t>
            </a:r>
          </a:p>
          <a:p>
            <a:pPr marL="0" indent="0" algn="ctr">
              <a:buNone/>
            </a:pPr>
            <a:r>
              <a:rPr lang="en-US" dirty="0" smtClean="0"/>
              <a:t>I hope you found it helpful.</a:t>
            </a:r>
          </a:p>
          <a:p>
            <a:pPr marL="0" indent="0" algn="ctr">
              <a:buNone/>
            </a:pPr>
            <a:endParaRPr lang="en-US" dirty="0"/>
          </a:p>
          <a:p>
            <a:pPr marL="0" indent="0" algn="ctr">
              <a:buNone/>
            </a:pPr>
            <a:r>
              <a:rPr lang="en-US" dirty="0" smtClean="0"/>
              <a:t>cassandra.shrum@superion.com</a:t>
            </a:r>
            <a:endParaRPr lang="en-US" dirty="0"/>
          </a:p>
        </p:txBody>
      </p:sp>
    </p:spTree>
    <p:extLst>
      <p:ext uri="{BB962C8B-B14F-4D97-AF65-F5344CB8AC3E}">
        <p14:creationId xmlns:p14="http://schemas.microsoft.com/office/powerpoint/2010/main" val="3648319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F5F6D9B1-AEA8-6F4B-AB53-4F970C22E9AE}"/>
              </a:ext>
            </a:extLst>
          </p:cNvPr>
          <p:cNvPicPr>
            <a:picLocks noChangeAspect="1"/>
          </p:cNvPicPr>
          <p:nvPr/>
        </p:nvPicPr>
        <p:blipFill>
          <a:blip r:embed="rId2"/>
          <a:stretch>
            <a:fillRect/>
          </a:stretch>
        </p:blipFill>
        <p:spPr>
          <a:xfrm>
            <a:off x="2323605" y="1696863"/>
            <a:ext cx="7544789" cy="3464274"/>
          </a:xfrm>
          <a:prstGeom prst="rect">
            <a:avLst/>
          </a:prstGeom>
        </p:spPr>
      </p:pic>
    </p:spTree>
    <p:extLst>
      <p:ext uri="{BB962C8B-B14F-4D97-AF65-F5344CB8AC3E}">
        <p14:creationId xmlns:p14="http://schemas.microsoft.com/office/powerpoint/2010/main" val="301786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2"/>
          </p:nvPr>
        </p:nvSpPr>
        <p:spPr>
          <a:xfrm>
            <a:off x="467591" y="1200647"/>
            <a:ext cx="11419609" cy="4976316"/>
          </a:xfrm>
        </p:spPr>
        <p:txBody>
          <a:bodyPr>
            <a:normAutofit lnSpcReduction="10000"/>
          </a:bodyPr>
          <a:lstStyle/>
          <a:p>
            <a:r>
              <a:rPr lang="en-US" dirty="0" smtClean="0"/>
              <a:t>The </a:t>
            </a:r>
            <a:r>
              <a:rPr lang="en-US" dirty="0"/>
              <a:t>PO Change Order process </a:t>
            </a:r>
            <a:r>
              <a:rPr lang="en-US" dirty="0" smtClean="0"/>
              <a:t>is used to </a:t>
            </a:r>
            <a:r>
              <a:rPr lang="en-US" dirty="0"/>
              <a:t>make changes to purchase </a:t>
            </a:r>
            <a:r>
              <a:rPr lang="en-US" dirty="0" smtClean="0"/>
              <a:t>orders and provide a mechanism for tracking the changes made. </a:t>
            </a:r>
          </a:p>
          <a:p>
            <a:pPr lvl="1"/>
            <a:r>
              <a:rPr lang="en-US" dirty="0" smtClean="0"/>
              <a:t>Previous versions of the software required changes to be made to the original purchase order record and the record to be printed to apply the changes.</a:t>
            </a:r>
          </a:p>
          <a:p>
            <a:pPr lvl="1"/>
            <a:r>
              <a:rPr lang="en-US" dirty="0" smtClean="0"/>
              <a:t>This method did not provide an easy way to track the changes made.</a:t>
            </a:r>
          </a:p>
          <a:p>
            <a:r>
              <a:rPr lang="en-US" dirty="0" smtClean="0"/>
              <a:t>The new process </a:t>
            </a:r>
            <a:r>
              <a:rPr lang="en-US" dirty="0"/>
              <a:t>begins on the PO Change Order screen (POUPCO) where you extract an existing purchase order, create a change order, and make </a:t>
            </a:r>
            <a:r>
              <a:rPr lang="en-US" dirty="0" smtClean="0"/>
              <a:t>the desired changes</a:t>
            </a:r>
            <a:r>
              <a:rPr lang="en-US" dirty="0"/>
              <a:t>. </a:t>
            </a:r>
            <a:endParaRPr lang="en-US" dirty="0" smtClean="0"/>
          </a:p>
          <a:p>
            <a:r>
              <a:rPr lang="en-US" dirty="0" smtClean="0"/>
              <a:t>The </a:t>
            </a:r>
            <a:r>
              <a:rPr lang="en-US" dirty="0"/>
              <a:t>change </a:t>
            </a:r>
            <a:r>
              <a:rPr lang="en-US" dirty="0" smtClean="0"/>
              <a:t>order is then submitted, </a:t>
            </a:r>
            <a:r>
              <a:rPr lang="en-US" dirty="0"/>
              <a:t>allowing it to flow through optional approvals in Workflow. </a:t>
            </a:r>
            <a:endParaRPr lang="en-US" dirty="0" smtClean="0"/>
          </a:p>
          <a:p>
            <a:r>
              <a:rPr lang="en-US" dirty="0" smtClean="0"/>
              <a:t>Once </a:t>
            </a:r>
            <a:r>
              <a:rPr lang="en-US" dirty="0"/>
              <a:t>approved, </a:t>
            </a:r>
            <a:r>
              <a:rPr lang="en-US" dirty="0" smtClean="0"/>
              <a:t>the </a:t>
            </a:r>
            <a:r>
              <a:rPr lang="en-US" dirty="0"/>
              <a:t>change </a:t>
            </a:r>
            <a:r>
              <a:rPr lang="en-US" dirty="0" smtClean="0"/>
              <a:t>order is sent </a:t>
            </a:r>
            <a:r>
              <a:rPr lang="en-US" dirty="0"/>
              <a:t>to Purchasing and the purchase order is updated. </a:t>
            </a:r>
          </a:p>
        </p:txBody>
      </p:sp>
    </p:spTree>
    <p:extLst>
      <p:ext uri="{BB962C8B-B14F-4D97-AF65-F5344CB8AC3E}">
        <p14:creationId xmlns:p14="http://schemas.microsoft.com/office/powerpoint/2010/main" val="161519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1"/>
          </p:nvPr>
        </p:nvSpPr>
        <p:spPr>
          <a:xfrm>
            <a:off x="304800" y="1288111"/>
            <a:ext cx="11582400" cy="4888852"/>
          </a:xfrm>
        </p:spPr>
        <p:txBody>
          <a:bodyPr>
            <a:normAutofit/>
          </a:bodyPr>
          <a:lstStyle/>
          <a:p>
            <a:r>
              <a:rPr lang="en-US" dirty="0"/>
              <a:t>Before you can extract a purchase order, it must meet all of the following eligibility requirements: </a:t>
            </a:r>
          </a:p>
          <a:p>
            <a:pPr lvl="1"/>
            <a:r>
              <a:rPr lang="en-US" dirty="0" smtClean="0"/>
              <a:t>The </a:t>
            </a:r>
            <a:r>
              <a:rPr lang="en-US" dirty="0"/>
              <a:t>order must exist in Purchasing with a status of PO (purchase order) or PP (partial pay). </a:t>
            </a:r>
          </a:p>
          <a:p>
            <a:pPr lvl="1"/>
            <a:r>
              <a:rPr lang="en-US" dirty="0" smtClean="0"/>
              <a:t>The </a:t>
            </a:r>
            <a:r>
              <a:rPr lang="en-US" dirty="0"/>
              <a:t>Purchase Order number can’t exist in Contract Management (CMUPCM) </a:t>
            </a:r>
          </a:p>
          <a:p>
            <a:pPr lvl="1"/>
            <a:r>
              <a:rPr lang="en-US" dirty="0" smtClean="0"/>
              <a:t>You </a:t>
            </a:r>
            <a:r>
              <a:rPr lang="en-US" dirty="0"/>
              <a:t>must have access to the security code on the purchase order to create a change order for that PO. </a:t>
            </a:r>
          </a:p>
          <a:p>
            <a:pPr lvl="1"/>
            <a:r>
              <a:rPr lang="en-US" dirty="0" smtClean="0"/>
              <a:t>The </a:t>
            </a:r>
            <a:r>
              <a:rPr lang="en-US" dirty="0"/>
              <a:t>purchase order can’t be “active” in the change order process. You must complete or delete an active change before the same purchase order can be extracted again. </a:t>
            </a:r>
          </a:p>
          <a:p>
            <a:pPr lvl="1"/>
            <a:r>
              <a:rPr lang="en-US" dirty="0" smtClean="0"/>
              <a:t>The </a:t>
            </a:r>
            <a:r>
              <a:rPr lang="en-US" dirty="0"/>
              <a:t>purchase order can’t be from </a:t>
            </a:r>
            <a:r>
              <a:rPr lang="en-US" dirty="0" err="1"/>
              <a:t>PunchOut</a:t>
            </a:r>
            <a:r>
              <a:rPr lang="en-US" dirty="0"/>
              <a:t>. </a:t>
            </a:r>
          </a:p>
          <a:p>
            <a:endParaRPr lang="en-US" dirty="0"/>
          </a:p>
        </p:txBody>
      </p:sp>
    </p:spTree>
    <p:extLst>
      <p:ext uri="{BB962C8B-B14F-4D97-AF65-F5344CB8AC3E}">
        <p14:creationId xmlns:p14="http://schemas.microsoft.com/office/powerpoint/2010/main" val="360442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a:t>The Change Order process relies on the following components: </a:t>
            </a:r>
          </a:p>
          <a:p>
            <a:pPr lvl="1"/>
            <a:r>
              <a:rPr lang="en-US" dirty="0" smtClean="0"/>
              <a:t>PO </a:t>
            </a:r>
            <a:r>
              <a:rPr lang="en-US" dirty="0"/>
              <a:t>Change Order screen (POUPCO) </a:t>
            </a:r>
          </a:p>
          <a:p>
            <a:pPr lvl="1"/>
            <a:r>
              <a:rPr lang="en-US" dirty="0" smtClean="0"/>
              <a:t>PO </a:t>
            </a:r>
            <a:r>
              <a:rPr lang="en-US" dirty="0"/>
              <a:t>Change Order Send to PO utility (POUTSC) </a:t>
            </a:r>
          </a:p>
          <a:p>
            <a:pPr lvl="1"/>
            <a:r>
              <a:rPr lang="en-US" dirty="0" smtClean="0"/>
              <a:t>Purchase </a:t>
            </a:r>
            <a:r>
              <a:rPr lang="en-US" dirty="0"/>
              <a:t>Request screen (POUPPR) </a:t>
            </a:r>
          </a:p>
          <a:p>
            <a:pPr lvl="1"/>
            <a:r>
              <a:rPr lang="en-US" dirty="0" err="1" smtClean="0"/>
              <a:t>PO_Change</a:t>
            </a:r>
            <a:r>
              <a:rPr lang="en-US" dirty="0" smtClean="0"/>
              <a:t> </a:t>
            </a:r>
            <a:r>
              <a:rPr lang="en-US" dirty="0"/>
              <a:t>Workflow model </a:t>
            </a:r>
          </a:p>
          <a:p>
            <a:endParaRPr lang="en-US" dirty="0"/>
          </a:p>
        </p:txBody>
      </p:sp>
    </p:spTree>
    <p:extLst>
      <p:ext uri="{BB962C8B-B14F-4D97-AF65-F5344CB8AC3E}">
        <p14:creationId xmlns:p14="http://schemas.microsoft.com/office/powerpoint/2010/main" val="136880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DF1CC00B-7FBA-0649-9200-90F29D9B543A}"/>
              </a:ext>
            </a:extLst>
          </p:cNvPr>
          <p:cNvSpPr>
            <a:spLocks noGrp="1"/>
          </p:cNvSpPr>
          <p:nvPr>
            <p:ph type="ctrTitle"/>
          </p:nvPr>
        </p:nvSpPr>
        <p:spPr/>
        <p:txBody>
          <a:bodyPr/>
          <a:lstStyle/>
          <a:p>
            <a:r>
              <a:rPr lang="en-US" dirty="0"/>
              <a:t>System Integration</a:t>
            </a:r>
          </a:p>
        </p:txBody>
      </p:sp>
      <p:sp>
        <p:nvSpPr>
          <p:cNvPr id="9" name="Text Placeholder 8">
            <a:extLst>
              <a:ext uri="{FF2B5EF4-FFF2-40B4-BE49-F238E27FC236}">
                <a16:creationId xmlns="" xmlns:a16="http://schemas.microsoft.com/office/drawing/2014/main" id="{525FA657-44F2-B442-9B1D-9269FF6410B4}"/>
              </a:ext>
            </a:extLst>
          </p:cNvPr>
          <p:cNvSpPr>
            <a:spLocks noGrp="1"/>
          </p:cNvSpPr>
          <p:nvPr>
            <p:ph type="body" sz="quarter" idx="10"/>
          </p:nvPr>
        </p:nvSpPr>
        <p:spPr/>
        <p:txBody>
          <a:bodyPr/>
          <a:lstStyle/>
          <a:p>
            <a:r>
              <a:rPr lang="en-US" dirty="0" smtClean="0"/>
              <a:t>Integration with Purchasing, Workflows, and Documents Online</a:t>
            </a:r>
            <a:endParaRPr lang="en-US" dirty="0"/>
          </a:p>
        </p:txBody>
      </p:sp>
    </p:spTree>
    <p:extLst>
      <p:ext uri="{BB962C8B-B14F-4D97-AF65-F5344CB8AC3E}">
        <p14:creationId xmlns:p14="http://schemas.microsoft.com/office/powerpoint/2010/main" val="109839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Integration</a:t>
            </a:r>
            <a:endParaRPr lang="en-US" dirty="0"/>
          </a:p>
        </p:txBody>
      </p:sp>
      <p:sp>
        <p:nvSpPr>
          <p:cNvPr id="3" name="Content Placeholder 2"/>
          <p:cNvSpPr>
            <a:spLocks noGrp="1"/>
          </p:cNvSpPr>
          <p:nvPr>
            <p:ph idx="1"/>
          </p:nvPr>
        </p:nvSpPr>
        <p:spPr>
          <a:xfrm>
            <a:off x="304800" y="1288110"/>
            <a:ext cx="11582400" cy="4842526"/>
          </a:xfrm>
        </p:spPr>
        <p:txBody>
          <a:bodyPr>
            <a:normAutofit lnSpcReduction="10000"/>
          </a:bodyPr>
          <a:lstStyle/>
          <a:p>
            <a:r>
              <a:rPr lang="en-US" dirty="0"/>
              <a:t>Direct linkage from PO Change Order to POUPPR is provided via the PO change order number, which is present on both screens. </a:t>
            </a:r>
            <a:endParaRPr lang="en-US" dirty="0" smtClean="0"/>
          </a:p>
          <a:p>
            <a:pPr lvl="1"/>
            <a:r>
              <a:rPr lang="en-US" dirty="0" smtClean="0"/>
              <a:t>In </a:t>
            </a:r>
            <a:r>
              <a:rPr lang="en-US" dirty="0"/>
              <a:t>the PO Change Order Screen (POUPCO), it is the PO Change Order Ref field and in the Purchase Request screen (POUPPR) it is the Change Order Number. </a:t>
            </a:r>
            <a:endParaRPr lang="en-US" dirty="0" smtClean="0"/>
          </a:p>
          <a:p>
            <a:r>
              <a:rPr lang="en-US" dirty="0"/>
              <a:t>The Purchase Order Change Order screen is fully integrated with Workflow for approvals and notifications. </a:t>
            </a:r>
            <a:endParaRPr lang="en-US" dirty="0" smtClean="0"/>
          </a:p>
          <a:p>
            <a:pPr lvl="1"/>
            <a:r>
              <a:rPr lang="en-US" dirty="0" smtClean="0"/>
              <a:t>The </a:t>
            </a:r>
            <a:r>
              <a:rPr lang="en-US" dirty="0"/>
              <a:t>screen comes standard with the PO_CHANGE approval model. </a:t>
            </a:r>
            <a:endParaRPr lang="en-US" dirty="0" smtClean="0"/>
          </a:p>
          <a:p>
            <a:pPr lvl="1"/>
            <a:r>
              <a:rPr lang="en-US" dirty="0"/>
              <a:t>The Purchase Order Change </a:t>
            </a:r>
            <a:r>
              <a:rPr lang="en-US" dirty="0" smtClean="0"/>
              <a:t>Orders </a:t>
            </a:r>
            <a:r>
              <a:rPr lang="en-US" dirty="0"/>
              <a:t>can be routed for approval via </a:t>
            </a:r>
            <a:r>
              <a:rPr lang="en-US" dirty="0" smtClean="0"/>
              <a:t>Workflow. </a:t>
            </a:r>
            <a:endParaRPr lang="en-US" dirty="0"/>
          </a:p>
          <a:p>
            <a:pPr lvl="1"/>
            <a:r>
              <a:rPr lang="en-US" dirty="0"/>
              <a:t>Transactions may fail the Send to PO process due to business rules in the PO Entry screen. </a:t>
            </a:r>
            <a:endParaRPr lang="en-US" dirty="0" smtClean="0"/>
          </a:p>
          <a:p>
            <a:pPr lvl="2"/>
            <a:r>
              <a:rPr lang="en-US" dirty="0" smtClean="0"/>
              <a:t>The </a:t>
            </a:r>
            <a:r>
              <a:rPr lang="en-US" dirty="0"/>
              <a:t>change order transactions are validated against the PO business rules so problems can be identified (and resolved) early in the process. </a:t>
            </a:r>
            <a:endParaRPr lang="en-US" dirty="0" smtClean="0"/>
          </a:p>
          <a:p>
            <a:endParaRPr lang="en-US" dirty="0"/>
          </a:p>
        </p:txBody>
      </p:sp>
    </p:spTree>
    <p:extLst>
      <p:ext uri="{BB962C8B-B14F-4D97-AF65-F5344CB8AC3E}">
        <p14:creationId xmlns:p14="http://schemas.microsoft.com/office/powerpoint/2010/main" val="2786953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3003</Words>
  <Application>Microsoft Office PowerPoint</Application>
  <PresentationFormat>Widescreen</PresentationFormat>
  <Paragraphs>273</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Arial Narrow</vt:lpstr>
      <vt:lpstr>Courier New</vt:lpstr>
      <vt:lpstr>Wingdings</vt:lpstr>
      <vt:lpstr>Office Theme</vt:lpstr>
      <vt:lpstr>PowerPoint Presentation</vt:lpstr>
      <vt:lpstr>The New PO Change Order Process</vt:lpstr>
      <vt:lpstr>Agenda</vt:lpstr>
      <vt:lpstr>Overview</vt:lpstr>
      <vt:lpstr>Overview</vt:lpstr>
      <vt:lpstr>Overview</vt:lpstr>
      <vt:lpstr>Overview</vt:lpstr>
      <vt:lpstr>System Integration</vt:lpstr>
      <vt:lpstr>System Integration</vt:lpstr>
      <vt:lpstr>System Integration</vt:lpstr>
      <vt:lpstr>System Configuration</vt:lpstr>
      <vt:lpstr>System Configuration</vt:lpstr>
      <vt:lpstr>System Configuration</vt:lpstr>
      <vt:lpstr>System Configuration</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The Change Order Process</vt:lpstr>
      <vt:lpstr>Conclusion</vt:lpstr>
      <vt:lpstr>Conclusion</vt:lpstr>
      <vt:lpstr>Questions?</vt:lpstr>
      <vt:lpstr>Thank You</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Tran (Lake Mary)</dc:creator>
  <cp:lastModifiedBy>Cassandra Shrum (Chico)</cp:lastModifiedBy>
  <cp:revision>121</cp:revision>
  <dcterms:created xsi:type="dcterms:W3CDTF">2018-03-19T18:14:00Z</dcterms:created>
  <dcterms:modified xsi:type="dcterms:W3CDTF">2018-05-04T20:01:06Z</dcterms:modified>
</cp:coreProperties>
</file>