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4" r:id="rId5"/>
    <p:sldId id="273" r:id="rId6"/>
    <p:sldId id="279" r:id="rId7"/>
    <p:sldId id="272" r:id="rId8"/>
    <p:sldId id="257" r:id="rId9"/>
    <p:sldId id="258" r:id="rId10"/>
    <p:sldId id="259" r:id="rId11"/>
    <p:sldId id="260" r:id="rId12"/>
    <p:sldId id="275" r:id="rId13"/>
    <p:sldId id="262" r:id="rId14"/>
    <p:sldId id="263" r:id="rId15"/>
    <p:sldId id="266" r:id="rId16"/>
    <p:sldId id="278" r:id="rId17"/>
    <p:sldId id="281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FFD"/>
    <a:srgbClr val="2878BD"/>
    <a:srgbClr val="990033"/>
    <a:srgbClr val="EFBC3F"/>
    <a:srgbClr val="5864DC"/>
    <a:srgbClr val="FCB316"/>
    <a:srgbClr val="B697C5"/>
    <a:srgbClr val="73B4D8"/>
    <a:srgbClr val="407BFF"/>
    <a:srgbClr val="738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2C988-DB35-4C76-AE4B-DE1050368DB0}" v="154" dt="2020-01-08T18:35:04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1A-49AF-883B-92229A3ACB8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1A-49AF-883B-92229A3ACB8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1A-49AF-883B-92229A3ACB8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1A-49AF-883B-92229A3ACB8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2A1-4E3C-85B1-2F453343A8F4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1A-49AF-883B-92229A3ACB8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18-24 yrs.</c:v>
                </c:pt>
                <c:pt idx="1">
                  <c:v>25-34 yrs.</c:v>
                </c:pt>
                <c:pt idx="2">
                  <c:v>35-44 yrs.</c:v>
                </c:pt>
                <c:pt idx="3">
                  <c:v>45-54 yrs.</c:v>
                </c:pt>
                <c:pt idx="4">
                  <c:v>55-64 yrs.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0.23</c:v>
                </c:pt>
                <c:pt idx="2">
                  <c:v>0.37</c:v>
                </c:pt>
                <c:pt idx="3">
                  <c:v>0.22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1A-49AF-883B-92229A3ACB8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7745906-C771-4714-A28B-77A003BBECC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A563FF-6FCD-489B-B903-D906A5BF8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4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59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46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1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10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4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8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8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2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5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7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3FF-6FCD-489B-B903-D906A5BF85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F739-C929-4C9A-988C-5ED31C137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6BBA5-96DA-489E-A4AC-D44E4C78B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8883C-469B-41BF-8683-8A3334E5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35E5-AAD7-4062-A001-AFA435A870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60A5C-3F22-48E3-865A-A5FFB342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3743E-4C66-47D8-8729-5D8C6CCB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DA1-16F8-4846-8C6C-1CFD10D7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7D82-3843-4469-8DC3-67618323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47ACD-9864-4E15-B736-BA38B173D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C2861-1098-4C68-BBC1-188B564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35E5-AAD7-4062-A001-AFA435A870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A256F-CD8D-4360-BCE4-74322898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AD3A3-93E2-48E0-BF6A-0EC35F7F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DA1-16F8-4846-8C6C-1CFD10D7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0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4C014-F06C-4B7B-BB58-A9A9F54CA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97926-AB05-46BB-BBAD-34ADB210C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34B17-DBFD-45FD-A5D7-BC2D26BD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35E5-AAD7-4062-A001-AFA435A870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990B9-FD13-455B-BFB0-29A379D3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92961-326D-4D5F-AAC9-FAFCC0F6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DA1-16F8-4846-8C6C-1CFD10D7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7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7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00B8-766C-4A32-85E9-4D261998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6855E-1C6B-4CDA-B282-26930598C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5E977-A7E9-45A0-B668-EB3DB6CB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35E5-AAD7-4062-A001-AFA435A870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FF2F9-9421-48FD-B9E5-2E021E79E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91D1A-ED21-48A9-87D9-DBD99D36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DA1-16F8-4846-8C6C-1CFD10D7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EF43-2641-424D-A97D-36EC440E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09541-43C4-456D-A301-147D18E3D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4AF90-AE4F-4654-8F03-9D82A93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35E5-AAD7-4062-A001-AFA435A870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AB43F-FD75-40A0-9F58-CC7E7808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1F4BB-3C15-4BC4-8D8C-C1FB7510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DA1-16F8-4846-8C6C-1CFD10D7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7066-3D1B-45EA-88E9-4DC1EAC6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64A9-87D0-4018-84CF-9F08ED652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ED8CE-EB4C-4006-B134-DF1E8BF3F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8C9C6-075A-4922-9186-EFB5CFBC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35E5-AAD7-4062-A001-AFA435A870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DE61A-6F20-41E4-B218-CAC40763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CD557-168A-4DE5-8A18-161009B8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DA1-16F8-4846-8C6C-1CFD10D7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6E-D588-47DE-AA05-62028D76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43FA1-016D-4741-9D85-0B684D274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D71F3-2962-4751-B5F3-A02D3F68A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0D22D-9D19-4439-92D0-3E7ED51A6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ECB544-8431-4BA3-8DBB-AB303A8DE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D54F36-4C8E-461E-BE2E-97A18CE4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35E5-AAD7-4062-A001-AFA435A870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D02567-B53A-4189-8C63-31E9D8C3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201BB-59B4-41D8-B7FF-B5660D4D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DA1-16F8-4846-8C6C-1CFD10D7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844E-EAAE-4DBC-BC0B-0E7D88A8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288BB-79D0-4688-B414-DB63F62C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35E5-AAD7-4062-A001-AFA435A870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2AA97-AEA7-4ACC-9CCC-684B6C4E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8B43-15B2-4D45-834F-4EAEC18B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DA1-16F8-4846-8C6C-1CFD10D7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AECA6-55AB-4456-B655-72F0BC20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35E5-AAD7-4062-A001-AFA435A870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CAADD-F58A-4539-802B-E43C2066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EA343-413F-4B4A-8EB5-25718645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DA1-16F8-4846-8C6C-1CFD10D7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F9C2-0680-4F13-A831-0BC6950D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5E804-8E90-4977-B660-096FEA53F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461DF-96C7-45D5-AF45-3B84BA325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26243-F9A1-47F1-8904-634CACB3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35E5-AAD7-4062-A001-AFA435A870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4ABD4-6311-4681-83C3-C16D609E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77AC4-FB6F-44C1-8B6B-3114F73B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DA1-16F8-4846-8C6C-1CFD10D7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6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8622-631E-44AC-862E-0B6622AC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A1DF3-FF8D-450B-8704-804A65FAD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F8EFB-0600-4FD4-81E0-72E4C7CCC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3FEF9-88A6-45A1-B5F1-01E4EA6F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35E5-AAD7-4062-A001-AFA435A870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A0767-C09B-4401-99E8-9EBF2BAF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D7625-3496-4CA4-87EA-86D2CFD9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DA1-16F8-4846-8C6C-1CFD10D7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1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8A527-FB35-4EE8-B8CC-DDAED7DD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080CE-2B8C-4EFC-8675-E196083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05056-1845-4D65-B824-66FF34691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335E5-AAD7-4062-A001-AFA435A870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07FEA-BC99-48FC-866F-088037381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CA702-4F33-47D5-BCD1-66643992D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FDA1-16F8-4846-8C6C-1CFD10D7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4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31.png"/><Relationship Id="rId10" Type="http://schemas.openxmlformats.org/officeDocument/2006/relationships/image" Target="../media/image12.svg"/><Relationship Id="rId4" Type="http://schemas.openxmlformats.org/officeDocument/2006/relationships/image" Target="../media/image49.sv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10.svg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7.sv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30.sv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008E5CB-47F8-4122-9D13-22D7F9BA302A}"/>
              </a:ext>
            </a:extLst>
          </p:cNvPr>
          <p:cNvGrpSpPr/>
          <p:nvPr/>
        </p:nvGrpSpPr>
        <p:grpSpPr>
          <a:xfrm>
            <a:off x="333914" y="275515"/>
            <a:ext cx="1070288" cy="1070288"/>
            <a:chOff x="1486773" y="1158706"/>
            <a:chExt cx="1584494" cy="158449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332D296-436A-4A82-99FB-2B9ECF36B0E4}"/>
                </a:ext>
              </a:extLst>
            </p:cNvPr>
            <p:cNvSpPr/>
            <p:nvPr/>
          </p:nvSpPr>
          <p:spPr>
            <a:xfrm>
              <a:off x="1486773" y="1158706"/>
              <a:ext cx="1584494" cy="15844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A6638D-65A0-4096-9ED7-4748CF9C0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773" y="1159363"/>
              <a:ext cx="1584494" cy="156638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B248DB-4F2F-421C-BE37-EC43031B7AE4}"/>
              </a:ext>
            </a:extLst>
          </p:cNvPr>
          <p:cNvGrpSpPr/>
          <p:nvPr/>
        </p:nvGrpSpPr>
        <p:grpSpPr>
          <a:xfrm>
            <a:off x="178931" y="1547365"/>
            <a:ext cx="1315073" cy="1300044"/>
            <a:chOff x="3495021" y="3774661"/>
            <a:chExt cx="1946883" cy="192463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239421-D665-4337-AE5B-FC70E279AF70}"/>
                </a:ext>
              </a:extLst>
            </p:cNvPr>
            <p:cNvSpPr/>
            <p:nvPr/>
          </p:nvSpPr>
          <p:spPr>
            <a:xfrm>
              <a:off x="3676216" y="4011261"/>
              <a:ext cx="1584494" cy="1584494"/>
            </a:xfrm>
            <a:prstGeom prst="ellipse">
              <a:avLst/>
            </a:prstGeom>
            <a:solidFill>
              <a:srgbClr val="F5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7C4A3A-9BA4-4EB1-84B4-CFFA37B72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021" y="3774661"/>
              <a:ext cx="1946883" cy="192463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49E4A1-3577-4964-8E47-9345275B0367}"/>
              </a:ext>
            </a:extLst>
          </p:cNvPr>
          <p:cNvGrpSpPr/>
          <p:nvPr/>
        </p:nvGrpSpPr>
        <p:grpSpPr>
          <a:xfrm>
            <a:off x="206620" y="4828635"/>
            <a:ext cx="1070288" cy="1070288"/>
            <a:chOff x="5901721" y="4011261"/>
            <a:chExt cx="1584494" cy="158449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F01025-C1E1-423E-A3A5-B96FDB310BF2}"/>
                </a:ext>
              </a:extLst>
            </p:cNvPr>
            <p:cNvSpPr/>
            <p:nvPr/>
          </p:nvSpPr>
          <p:spPr>
            <a:xfrm>
              <a:off x="5901721" y="4011261"/>
              <a:ext cx="1584494" cy="1584494"/>
            </a:xfrm>
            <a:prstGeom prst="ellipse">
              <a:avLst/>
            </a:prstGeom>
            <a:solidFill>
              <a:srgbClr val="C0C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CA33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DB7FF0-A20C-4388-A251-E650A95E9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779" y="4197524"/>
              <a:ext cx="848377" cy="121196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014B1C-5361-445B-B6B9-260272CA3184}"/>
              </a:ext>
            </a:extLst>
          </p:cNvPr>
          <p:cNvGrpSpPr/>
          <p:nvPr/>
        </p:nvGrpSpPr>
        <p:grpSpPr>
          <a:xfrm>
            <a:off x="270724" y="3214425"/>
            <a:ext cx="1131484" cy="1115439"/>
            <a:chOff x="-1676751" y="3758154"/>
            <a:chExt cx="1675091" cy="165133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3674461-9BB4-4AE7-B464-B2DABD8C4E9E}"/>
                </a:ext>
              </a:extLst>
            </p:cNvPr>
            <p:cNvSpPr/>
            <p:nvPr/>
          </p:nvSpPr>
          <p:spPr>
            <a:xfrm>
              <a:off x="-1676751" y="3824997"/>
              <a:ext cx="1584494" cy="1584494"/>
            </a:xfrm>
            <a:prstGeom prst="ellipse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C63F19-235C-4A90-953B-20E677125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86154" y="3758154"/>
              <a:ext cx="1584494" cy="1566385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8A81932-DCCC-4B3C-818A-922F16C91D71}"/>
              </a:ext>
            </a:extLst>
          </p:cNvPr>
          <p:cNvSpPr txBox="1"/>
          <p:nvPr/>
        </p:nvSpPr>
        <p:spPr>
          <a:xfrm>
            <a:off x="0" y="5940842"/>
            <a:ext cx="161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Enthusiasm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A96BAF-C808-436C-985E-4B755832574D}"/>
              </a:ext>
            </a:extLst>
          </p:cNvPr>
          <p:cNvSpPr txBox="1"/>
          <p:nvPr/>
        </p:nvSpPr>
        <p:spPr>
          <a:xfrm>
            <a:off x="30595" y="4368034"/>
            <a:ext cx="161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Inspired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7FE602-EE81-40FD-B33C-66CD254D8E12}"/>
              </a:ext>
            </a:extLst>
          </p:cNvPr>
          <p:cNvSpPr txBox="1"/>
          <p:nvPr/>
        </p:nvSpPr>
        <p:spPr>
          <a:xfrm>
            <a:off x="-1" y="1333618"/>
            <a:ext cx="161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Satisfaction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58D555-44F5-446B-8B47-4F981C027CFE}"/>
              </a:ext>
            </a:extLst>
          </p:cNvPr>
          <p:cNvSpPr txBox="1"/>
          <p:nvPr/>
        </p:nvSpPr>
        <p:spPr>
          <a:xfrm>
            <a:off x="30596" y="2795226"/>
            <a:ext cx="161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Engaged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2075962" y="1440564"/>
            <a:ext cx="9760438" cy="329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2019 Employee </a:t>
            </a:r>
            <a:r>
              <a:rPr lang="en-US" sz="3200" dirty="0" smtClean="0"/>
              <a:t>Survey </a:t>
            </a:r>
            <a:r>
              <a:rPr lang="en-US" sz="3200" dirty="0" smtClean="0"/>
              <a:t>Findings: </a:t>
            </a:r>
            <a:r>
              <a:rPr lang="en-US" sz="3200" dirty="0" smtClean="0"/>
              <a:t>Where Do We Go From Here</a:t>
            </a:r>
          </a:p>
          <a:p>
            <a:endParaRPr lang="en-US" sz="3200" dirty="0" smtClean="0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692400" y="400075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3027233" y="4982358"/>
            <a:ext cx="7911125" cy="134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January 28, 2020</a:t>
            </a:r>
          </a:p>
        </p:txBody>
      </p:sp>
    </p:spTree>
    <p:extLst>
      <p:ext uri="{BB962C8B-B14F-4D97-AF65-F5344CB8AC3E}">
        <p14:creationId xmlns:p14="http://schemas.microsoft.com/office/powerpoint/2010/main" val="275464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040F6A-AA29-4532-A277-2FBF6227CC79}"/>
              </a:ext>
            </a:extLst>
          </p:cNvPr>
          <p:cNvSpPr/>
          <p:nvPr/>
        </p:nvSpPr>
        <p:spPr>
          <a:xfrm>
            <a:off x="3439728" y="251617"/>
            <a:ext cx="5312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Employee Recognition – Top Three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C00FB5-5218-45DD-80F9-920A82193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4397" y="2294467"/>
            <a:ext cx="5579098" cy="4050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78F9F-1615-4272-AF4F-6275DB9A68CD}"/>
              </a:ext>
            </a:extLst>
          </p:cNvPr>
          <p:cNvSpPr txBox="1"/>
          <p:nvPr/>
        </p:nvSpPr>
        <p:spPr>
          <a:xfrm>
            <a:off x="1865446" y="3287395"/>
            <a:ext cx="3436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Feeling that work is valued and appreciated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4A309B-53D8-44FF-8A88-DF521328E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102" y="2912215"/>
            <a:ext cx="700255" cy="16658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3F5EB9-C277-4949-9521-9AD5F3D34FEB}"/>
              </a:ext>
            </a:extLst>
          </p:cNvPr>
          <p:cNvSpPr txBox="1"/>
          <p:nvPr/>
        </p:nvSpPr>
        <p:spPr>
          <a:xfrm>
            <a:off x="1923153" y="5113296"/>
            <a:ext cx="320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Informal recognition from the department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AF7A62-0769-4CB6-9120-6175F8B5E6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151" y="4785523"/>
            <a:ext cx="1156530" cy="15592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FE78AF-15F0-4ADA-B221-21880923E00B}"/>
              </a:ext>
            </a:extLst>
          </p:cNvPr>
          <p:cNvSpPr txBox="1"/>
          <p:nvPr/>
        </p:nvSpPr>
        <p:spPr>
          <a:xfrm>
            <a:off x="2616857" y="1575533"/>
            <a:ext cx="3008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Spirit of teamwork and cooperation with co-workers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DAE6629-8435-49CD-A4CF-31ABF3EF8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9861" y="1394349"/>
            <a:ext cx="1750221" cy="13706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80AC83-CB4E-4822-96CB-DAA2CADBBA37}"/>
              </a:ext>
            </a:extLst>
          </p:cNvPr>
          <p:cNvSpPr txBox="1"/>
          <p:nvPr/>
        </p:nvSpPr>
        <p:spPr>
          <a:xfrm>
            <a:off x="4121080" y="3934895"/>
            <a:ext cx="215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94%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0AC83-CB4E-4822-96CB-DAA2CADBBA37}"/>
              </a:ext>
            </a:extLst>
          </p:cNvPr>
          <p:cNvSpPr txBox="1"/>
          <p:nvPr/>
        </p:nvSpPr>
        <p:spPr>
          <a:xfrm>
            <a:off x="4224258" y="2441812"/>
            <a:ext cx="215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95%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0AC83-CB4E-4822-96CB-DAA2CADBBA37}"/>
              </a:ext>
            </a:extLst>
          </p:cNvPr>
          <p:cNvSpPr txBox="1"/>
          <p:nvPr/>
        </p:nvSpPr>
        <p:spPr>
          <a:xfrm>
            <a:off x="4146266" y="5698442"/>
            <a:ext cx="215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82%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89549" y="6596390"/>
            <a:ext cx="246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1,008 responded to this question</a:t>
            </a:r>
          </a:p>
        </p:txBody>
      </p:sp>
    </p:spTree>
    <p:extLst>
      <p:ext uri="{BB962C8B-B14F-4D97-AF65-F5344CB8AC3E}">
        <p14:creationId xmlns:p14="http://schemas.microsoft.com/office/powerpoint/2010/main" val="424673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2ECAEF-E474-43FA-A88D-193B98196CD6}"/>
              </a:ext>
            </a:extLst>
          </p:cNvPr>
          <p:cNvSpPr/>
          <p:nvPr/>
        </p:nvSpPr>
        <p:spPr>
          <a:xfrm>
            <a:off x="0" y="0"/>
            <a:ext cx="12192000" cy="3447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57BC69-3E27-4921-81F8-4EE277A0499B}"/>
              </a:ext>
            </a:extLst>
          </p:cNvPr>
          <p:cNvSpPr/>
          <p:nvPr/>
        </p:nvSpPr>
        <p:spPr>
          <a:xfrm>
            <a:off x="2600844" y="120647"/>
            <a:ext cx="6990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Trainings: 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Preferences and Topics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5E2791-BA7E-4989-92FE-F95ACAEAE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659" y="1145932"/>
            <a:ext cx="2020185" cy="2085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EE9CEA-7B77-44E0-AFFD-2EF203A55F23}"/>
              </a:ext>
            </a:extLst>
          </p:cNvPr>
          <p:cNvSpPr txBox="1"/>
          <p:nvPr/>
        </p:nvSpPr>
        <p:spPr>
          <a:xfrm>
            <a:off x="3112131" y="1918572"/>
            <a:ext cx="215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In-person trainings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A6111E-61A0-47D8-97F7-028E551E8DFD}"/>
              </a:ext>
            </a:extLst>
          </p:cNvPr>
          <p:cNvGrpSpPr/>
          <p:nvPr/>
        </p:nvGrpSpPr>
        <p:grpSpPr>
          <a:xfrm>
            <a:off x="6551655" y="1097127"/>
            <a:ext cx="2527307" cy="2132761"/>
            <a:chOff x="9178400" y="1996876"/>
            <a:chExt cx="2590138" cy="221361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F386722-1583-420B-B7D5-21C2C85E1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78400" y="1996876"/>
              <a:ext cx="2083446" cy="2150861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78C7EFC-678C-4E9B-9875-FC2EE0E9A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0044438" y="2380571"/>
              <a:ext cx="1724100" cy="1829922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2908BE11-7E61-413C-BA4B-70893DBF63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765" y="4178111"/>
            <a:ext cx="1463928" cy="190619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72792E-7708-440A-BD99-BFF4FE118907}"/>
              </a:ext>
            </a:extLst>
          </p:cNvPr>
          <p:cNvCxnSpPr>
            <a:cxnSpLocks/>
          </p:cNvCxnSpPr>
          <p:nvPr/>
        </p:nvCxnSpPr>
        <p:spPr>
          <a:xfrm flipV="1">
            <a:off x="6002025" y="819267"/>
            <a:ext cx="0" cy="26280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1FB5A37-5DB8-42E5-9557-4F71B9710730}"/>
              </a:ext>
            </a:extLst>
          </p:cNvPr>
          <p:cNvSpPr txBox="1"/>
          <p:nvPr/>
        </p:nvSpPr>
        <p:spPr>
          <a:xfrm>
            <a:off x="3538585" y="1363834"/>
            <a:ext cx="1211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45%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5A296C-7658-4031-8B9A-6DE960DB7F29}"/>
              </a:ext>
            </a:extLst>
          </p:cNvPr>
          <p:cNvSpPr txBox="1"/>
          <p:nvPr/>
        </p:nvSpPr>
        <p:spPr>
          <a:xfrm>
            <a:off x="9678610" y="1919668"/>
            <a:ext cx="215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In-person, webinars, online training, etc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D3E67C-A47D-4FBD-B426-53FC70C6367B}"/>
              </a:ext>
            </a:extLst>
          </p:cNvPr>
          <p:cNvSpPr txBox="1"/>
          <p:nvPr/>
        </p:nvSpPr>
        <p:spPr>
          <a:xfrm>
            <a:off x="9917704" y="1363834"/>
            <a:ext cx="1211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38%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A88ECF0-54A6-4CC2-8333-FDAA632B00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1979" y="3508612"/>
            <a:ext cx="2380092" cy="225226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FE37509-6BFE-4BD9-BE9D-D7D384766A8A}"/>
              </a:ext>
            </a:extLst>
          </p:cNvPr>
          <p:cNvGrpSpPr/>
          <p:nvPr/>
        </p:nvGrpSpPr>
        <p:grpSpPr>
          <a:xfrm>
            <a:off x="2280679" y="4748519"/>
            <a:ext cx="1455911" cy="1129692"/>
            <a:chOff x="2384175" y="4717383"/>
            <a:chExt cx="1455911" cy="11296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51FCCE-55A4-40AF-AEF9-2005003EADD5}"/>
                </a:ext>
              </a:extLst>
            </p:cNvPr>
            <p:cNvSpPr/>
            <p:nvPr/>
          </p:nvSpPr>
          <p:spPr>
            <a:xfrm rot="10800000" flipV="1">
              <a:off x="2636209" y="4717383"/>
              <a:ext cx="10302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5864DC"/>
                  </a:solidFill>
                </a:rPr>
                <a:t>50%</a:t>
              </a:r>
              <a:endParaRPr lang="en-US" b="1" dirty="0">
                <a:solidFill>
                  <a:srgbClr val="5864DC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C9C7BC-4178-484C-A945-402D552510C4}"/>
                </a:ext>
              </a:extLst>
            </p:cNvPr>
            <p:cNvSpPr txBox="1"/>
            <p:nvPr/>
          </p:nvSpPr>
          <p:spPr>
            <a:xfrm>
              <a:off x="2384175" y="5200744"/>
              <a:ext cx="14559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Stress management </a:t>
              </a:r>
            </a:p>
            <a:p>
              <a:pPr algn="ctr"/>
              <a:r>
                <a:rPr lang="en-US" sz="1200" dirty="0"/>
                <a:t>strategies </a:t>
              </a:r>
            </a:p>
            <a:p>
              <a:pPr algn="ctr"/>
              <a:endParaRPr lang="en-US" sz="12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ECA6FC-59DE-4BD7-A256-05E4E1DBFC79}"/>
              </a:ext>
            </a:extLst>
          </p:cNvPr>
          <p:cNvGrpSpPr/>
          <p:nvPr/>
        </p:nvGrpSpPr>
        <p:grpSpPr>
          <a:xfrm>
            <a:off x="5233200" y="5730546"/>
            <a:ext cx="1725601" cy="1129692"/>
            <a:chOff x="2249333" y="4717383"/>
            <a:chExt cx="1725601" cy="112969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076571-8246-47E3-BA6D-62D4FAB9367F}"/>
                </a:ext>
              </a:extLst>
            </p:cNvPr>
            <p:cNvSpPr/>
            <p:nvPr/>
          </p:nvSpPr>
          <p:spPr>
            <a:xfrm rot="10800000" flipV="1">
              <a:off x="2636209" y="4717383"/>
              <a:ext cx="10302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EFBC3F"/>
                  </a:solidFill>
                </a:rPr>
                <a:t>45%</a:t>
              </a:r>
              <a:endParaRPr lang="en-US" b="1" dirty="0">
                <a:solidFill>
                  <a:srgbClr val="EFBC3F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FCA8D9-F28B-46E6-BD24-2984BA7ABD54}"/>
                </a:ext>
              </a:extLst>
            </p:cNvPr>
            <p:cNvSpPr txBox="1"/>
            <p:nvPr/>
          </p:nvSpPr>
          <p:spPr>
            <a:xfrm>
              <a:off x="2249333" y="5200744"/>
              <a:ext cx="1725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Effective communication</a:t>
              </a:r>
            </a:p>
            <a:p>
              <a:pPr algn="ctr"/>
              <a:r>
                <a:rPr lang="en-US" sz="1200" dirty="0"/>
                <a:t>strategies </a:t>
              </a:r>
            </a:p>
            <a:p>
              <a:pPr algn="ctr"/>
              <a:endParaRPr lang="en-US" sz="12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B39719-D466-47C1-9B89-8A91C9DEBDBA}"/>
              </a:ext>
            </a:extLst>
          </p:cNvPr>
          <p:cNvGrpSpPr/>
          <p:nvPr/>
        </p:nvGrpSpPr>
        <p:grpSpPr>
          <a:xfrm>
            <a:off x="10732717" y="4710214"/>
            <a:ext cx="1075063" cy="966686"/>
            <a:chOff x="2585003" y="4735219"/>
            <a:chExt cx="1075063" cy="96668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7DD7CF-DEA8-4FC8-9432-7B2E7D50A056}"/>
                </a:ext>
              </a:extLst>
            </p:cNvPr>
            <p:cNvSpPr/>
            <p:nvPr/>
          </p:nvSpPr>
          <p:spPr>
            <a:xfrm rot="10800000" flipV="1">
              <a:off x="2629833" y="4735219"/>
              <a:ext cx="10302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2878BD"/>
                  </a:solidFill>
                </a:rPr>
                <a:t>44%</a:t>
              </a:r>
              <a:endParaRPr lang="en-US" b="1" dirty="0">
                <a:solidFill>
                  <a:srgbClr val="2878BD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49AB59-E1EB-41FF-9EF7-91FA2D0ADA3B}"/>
                </a:ext>
              </a:extLst>
            </p:cNvPr>
            <p:cNvSpPr txBox="1"/>
            <p:nvPr/>
          </p:nvSpPr>
          <p:spPr>
            <a:xfrm>
              <a:off x="2585003" y="5240240"/>
              <a:ext cx="1054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Team building</a:t>
              </a:r>
            </a:p>
            <a:p>
              <a:pPr algn="ctr"/>
              <a:endParaRPr lang="en-US" sz="12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C364198E-0227-4E7F-BABE-F01CAE103B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80951" y="4310209"/>
            <a:ext cx="1942701" cy="167869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089549" y="6596390"/>
            <a:ext cx="246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950 responded to this question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92461" y="3216337"/>
            <a:ext cx="246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960 responded to this question</a:t>
            </a:r>
          </a:p>
        </p:txBody>
      </p:sp>
    </p:spTree>
    <p:extLst>
      <p:ext uri="{BB962C8B-B14F-4D97-AF65-F5344CB8AC3E}">
        <p14:creationId xmlns:p14="http://schemas.microsoft.com/office/powerpoint/2010/main" val="273145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3191AD-1E26-4424-8BA9-CEFE18630EA4}"/>
              </a:ext>
            </a:extLst>
          </p:cNvPr>
          <p:cNvSpPr/>
          <p:nvPr/>
        </p:nvSpPr>
        <p:spPr>
          <a:xfrm>
            <a:off x="1696104" y="270792"/>
            <a:ext cx="8523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Feeling Valued – Top Three Choices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F8C63EC-D4A7-46C8-9170-017665F15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273" y="1003935"/>
            <a:ext cx="5932193" cy="48127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D80638-113C-45D3-A325-F4D99F02145C}"/>
              </a:ext>
            </a:extLst>
          </p:cNvPr>
          <p:cNvSpPr/>
          <p:nvPr/>
        </p:nvSpPr>
        <p:spPr>
          <a:xfrm>
            <a:off x="6413452" y="1821069"/>
            <a:ext cx="1524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537FFD"/>
                </a:solidFill>
              </a:rPr>
              <a:t>67%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770B-80EE-4620-AD8C-00FAF28F68E4}"/>
              </a:ext>
            </a:extLst>
          </p:cNvPr>
          <p:cNvSpPr/>
          <p:nvPr/>
        </p:nvSpPr>
        <p:spPr>
          <a:xfrm>
            <a:off x="8390348" y="1974957"/>
            <a:ext cx="2685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for Career advancement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9CD6E5-7274-4328-ABA1-2A55B6BE64E2}"/>
              </a:ext>
            </a:extLst>
          </p:cNvPr>
          <p:cNvSpPr/>
          <p:nvPr/>
        </p:nvSpPr>
        <p:spPr>
          <a:xfrm>
            <a:off x="6865571" y="3327109"/>
            <a:ext cx="1524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537FFD"/>
                </a:solidFill>
              </a:rPr>
              <a:t>56%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F62063-37AA-4D6D-BF28-07B4397D3BA2}"/>
              </a:ext>
            </a:extLst>
          </p:cNvPr>
          <p:cNvSpPr/>
          <p:nvPr/>
        </p:nvSpPr>
        <p:spPr>
          <a:xfrm>
            <a:off x="8748320" y="3470483"/>
            <a:ext cx="2919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for professional development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38EFEF-4A5F-4524-B73B-EF2D666C5D8E}"/>
              </a:ext>
            </a:extLst>
          </p:cNvPr>
          <p:cNvSpPr/>
          <p:nvPr/>
        </p:nvSpPr>
        <p:spPr>
          <a:xfrm>
            <a:off x="7354734" y="4833149"/>
            <a:ext cx="1524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537FFD"/>
                </a:solidFill>
              </a:rPr>
              <a:t>44%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D90B8A-A8E5-443F-B35D-A2C33CA65854}"/>
              </a:ext>
            </a:extLst>
          </p:cNvPr>
          <p:cNvSpPr/>
          <p:nvPr/>
        </p:nvSpPr>
        <p:spPr>
          <a:xfrm>
            <a:off x="9328950" y="4987037"/>
            <a:ext cx="349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Receiving feedback for professional growth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9549" y="6596390"/>
            <a:ext cx="246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942 responded to this question</a:t>
            </a:r>
          </a:p>
        </p:txBody>
      </p:sp>
    </p:spTree>
    <p:extLst>
      <p:ext uri="{BB962C8B-B14F-4D97-AF65-F5344CB8AC3E}">
        <p14:creationId xmlns:p14="http://schemas.microsoft.com/office/powerpoint/2010/main" val="131344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14D1B87-3B57-4A92-9620-817E92D42596}"/>
              </a:ext>
            </a:extLst>
          </p:cNvPr>
          <p:cNvSpPr txBox="1"/>
          <p:nvPr/>
        </p:nvSpPr>
        <p:spPr>
          <a:xfrm>
            <a:off x="4442258" y="2234154"/>
            <a:ext cx="3274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Training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218B6-0F95-43AE-B154-80A580C49887}"/>
              </a:ext>
            </a:extLst>
          </p:cNvPr>
          <p:cNvSpPr txBox="1"/>
          <p:nvPr/>
        </p:nvSpPr>
        <p:spPr>
          <a:xfrm>
            <a:off x="4458574" y="1610085"/>
            <a:ext cx="327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Better Communication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20A993-FADB-4678-A3C9-FFC78D597004}"/>
              </a:ext>
            </a:extLst>
          </p:cNvPr>
          <p:cNvSpPr txBox="1"/>
          <p:nvPr/>
        </p:nvSpPr>
        <p:spPr>
          <a:xfrm>
            <a:off x="3978129" y="3102464"/>
            <a:ext cx="443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Manager and Supervisor Training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40971B-2526-4DA6-898E-A702FD0AEF32}"/>
              </a:ext>
            </a:extLst>
          </p:cNvPr>
          <p:cNvSpPr txBox="1"/>
          <p:nvPr/>
        </p:nvSpPr>
        <p:spPr>
          <a:xfrm>
            <a:off x="5080467" y="1129686"/>
            <a:ext cx="203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Thankyou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AEAE-55C3-4286-8157-AD0B1DE7F058}"/>
              </a:ext>
            </a:extLst>
          </p:cNvPr>
          <p:cNvSpPr txBox="1"/>
          <p:nvPr/>
        </p:nvSpPr>
        <p:spPr>
          <a:xfrm>
            <a:off x="4157335" y="2656188"/>
            <a:ext cx="407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CareerAdvancement</a:t>
            </a:r>
            <a:endParaRPr lang="en-US" sz="3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073B8-4614-4954-99D6-ADA68C4BD327}"/>
              </a:ext>
            </a:extLst>
          </p:cNvPr>
          <p:cNvSpPr txBox="1"/>
          <p:nvPr/>
        </p:nvSpPr>
        <p:spPr>
          <a:xfrm>
            <a:off x="4308901" y="3653245"/>
            <a:ext cx="388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Management Training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8FDBA6-621D-46BD-B70D-936BAEC94C16}"/>
              </a:ext>
            </a:extLst>
          </p:cNvPr>
          <p:cNvSpPr txBox="1"/>
          <p:nvPr/>
        </p:nvSpPr>
        <p:spPr>
          <a:xfrm>
            <a:off x="5011743" y="4095750"/>
            <a:ext cx="247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Transparency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F92787-63E6-492D-8C52-F8D98E7C7129}"/>
              </a:ext>
            </a:extLst>
          </p:cNvPr>
          <p:cNvSpPr txBox="1"/>
          <p:nvPr/>
        </p:nvSpPr>
        <p:spPr>
          <a:xfrm>
            <a:off x="5653007" y="4582418"/>
            <a:ext cx="19197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</a:rPr>
              <a:t>Better Pay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2FA5A-FF0E-4FF6-B23B-6922C991C559}"/>
              </a:ext>
            </a:extLst>
          </p:cNvPr>
          <p:cNvSpPr txBox="1"/>
          <p:nvPr/>
        </p:nvSpPr>
        <p:spPr>
          <a:xfrm>
            <a:off x="4176214" y="2385270"/>
            <a:ext cx="19197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FEC47E-430B-4227-BD73-857DD1B6AB4B}"/>
              </a:ext>
            </a:extLst>
          </p:cNvPr>
          <p:cNvSpPr txBox="1"/>
          <p:nvPr/>
        </p:nvSpPr>
        <p:spPr>
          <a:xfrm>
            <a:off x="6974957" y="2416996"/>
            <a:ext cx="17915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Fairness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E52ED8-FE6D-4817-9688-02237BCBCA1C}"/>
              </a:ext>
            </a:extLst>
          </p:cNvPr>
          <p:cNvSpPr txBox="1"/>
          <p:nvPr/>
        </p:nvSpPr>
        <p:spPr>
          <a:xfrm>
            <a:off x="3715349" y="1911433"/>
            <a:ext cx="495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Leadership/Management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C9FDCD-F0BB-4771-BE4D-5D63A88842EA}"/>
              </a:ext>
            </a:extLst>
          </p:cNvPr>
          <p:cNvSpPr txBox="1"/>
          <p:nvPr/>
        </p:nvSpPr>
        <p:spPr>
          <a:xfrm>
            <a:off x="4029741" y="3395541"/>
            <a:ext cx="433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Opportunities for Extra Help Workers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3EE3BA-6BB1-4860-BA6B-05B17AACE9CF}"/>
              </a:ext>
            </a:extLst>
          </p:cNvPr>
          <p:cNvSpPr txBox="1"/>
          <p:nvPr/>
        </p:nvSpPr>
        <p:spPr>
          <a:xfrm>
            <a:off x="6612900" y="5122527"/>
            <a:ext cx="201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honor       </a:t>
            </a:r>
            <a:r>
              <a:rPr lang="en-US" sz="1600" b="1" dirty="0"/>
              <a:t>confidentiality</a:t>
            </a:r>
            <a:r>
              <a:rPr lang="en-US" b="1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4F935C-F5B4-4243-AEAC-0B093094C465}"/>
              </a:ext>
            </a:extLst>
          </p:cNvPr>
          <p:cNvSpPr txBox="1"/>
          <p:nvPr/>
        </p:nvSpPr>
        <p:spPr>
          <a:xfrm>
            <a:off x="5137054" y="4847107"/>
            <a:ext cx="327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20941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008E5CB-47F8-4122-9D13-22D7F9BA302A}"/>
              </a:ext>
            </a:extLst>
          </p:cNvPr>
          <p:cNvGrpSpPr/>
          <p:nvPr/>
        </p:nvGrpSpPr>
        <p:grpSpPr>
          <a:xfrm>
            <a:off x="333914" y="275515"/>
            <a:ext cx="1070288" cy="1070288"/>
            <a:chOff x="1486773" y="1158706"/>
            <a:chExt cx="1584494" cy="158449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332D296-436A-4A82-99FB-2B9ECF36B0E4}"/>
                </a:ext>
              </a:extLst>
            </p:cNvPr>
            <p:cNvSpPr/>
            <p:nvPr/>
          </p:nvSpPr>
          <p:spPr>
            <a:xfrm>
              <a:off x="1486773" y="1158706"/>
              <a:ext cx="1584494" cy="15844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A6638D-65A0-4096-9ED7-4748CF9C0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773" y="1159363"/>
              <a:ext cx="1584494" cy="156638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B248DB-4F2F-421C-BE37-EC43031B7AE4}"/>
              </a:ext>
            </a:extLst>
          </p:cNvPr>
          <p:cNvGrpSpPr/>
          <p:nvPr/>
        </p:nvGrpSpPr>
        <p:grpSpPr>
          <a:xfrm>
            <a:off x="178931" y="1547365"/>
            <a:ext cx="1315073" cy="1300044"/>
            <a:chOff x="3495021" y="3774661"/>
            <a:chExt cx="1946883" cy="192463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239421-D665-4337-AE5B-FC70E279AF70}"/>
                </a:ext>
              </a:extLst>
            </p:cNvPr>
            <p:cNvSpPr/>
            <p:nvPr/>
          </p:nvSpPr>
          <p:spPr>
            <a:xfrm>
              <a:off x="3676216" y="4011261"/>
              <a:ext cx="1584494" cy="1584494"/>
            </a:xfrm>
            <a:prstGeom prst="ellipse">
              <a:avLst/>
            </a:prstGeom>
            <a:solidFill>
              <a:srgbClr val="F5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7C4A3A-9BA4-4EB1-84B4-CFFA37B72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021" y="3774661"/>
              <a:ext cx="1946883" cy="192463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49E4A1-3577-4964-8E47-9345275B0367}"/>
              </a:ext>
            </a:extLst>
          </p:cNvPr>
          <p:cNvGrpSpPr/>
          <p:nvPr/>
        </p:nvGrpSpPr>
        <p:grpSpPr>
          <a:xfrm>
            <a:off x="206620" y="4828635"/>
            <a:ext cx="1070288" cy="1070288"/>
            <a:chOff x="5901721" y="4011261"/>
            <a:chExt cx="1584494" cy="158449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F01025-C1E1-423E-A3A5-B96FDB310BF2}"/>
                </a:ext>
              </a:extLst>
            </p:cNvPr>
            <p:cNvSpPr/>
            <p:nvPr/>
          </p:nvSpPr>
          <p:spPr>
            <a:xfrm>
              <a:off x="5901721" y="4011261"/>
              <a:ext cx="1584494" cy="1584494"/>
            </a:xfrm>
            <a:prstGeom prst="ellipse">
              <a:avLst/>
            </a:prstGeom>
            <a:solidFill>
              <a:srgbClr val="C0C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CA33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DB7FF0-A20C-4388-A251-E650A95E9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779" y="4197524"/>
              <a:ext cx="848377" cy="121196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014B1C-5361-445B-B6B9-260272CA3184}"/>
              </a:ext>
            </a:extLst>
          </p:cNvPr>
          <p:cNvGrpSpPr/>
          <p:nvPr/>
        </p:nvGrpSpPr>
        <p:grpSpPr>
          <a:xfrm>
            <a:off x="270724" y="3214425"/>
            <a:ext cx="1131484" cy="1115439"/>
            <a:chOff x="-1676751" y="3758154"/>
            <a:chExt cx="1675091" cy="165133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3674461-9BB4-4AE7-B464-B2DABD8C4E9E}"/>
                </a:ext>
              </a:extLst>
            </p:cNvPr>
            <p:cNvSpPr/>
            <p:nvPr/>
          </p:nvSpPr>
          <p:spPr>
            <a:xfrm>
              <a:off x="-1676751" y="3824997"/>
              <a:ext cx="1584494" cy="1584494"/>
            </a:xfrm>
            <a:prstGeom prst="ellipse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C63F19-235C-4A90-953B-20E677125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86154" y="3758154"/>
              <a:ext cx="1584494" cy="1566385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8A81932-DCCC-4B3C-818A-922F16C91D71}"/>
              </a:ext>
            </a:extLst>
          </p:cNvPr>
          <p:cNvSpPr txBox="1"/>
          <p:nvPr/>
        </p:nvSpPr>
        <p:spPr>
          <a:xfrm>
            <a:off x="0" y="5940842"/>
            <a:ext cx="161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Enthusiasm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A96BAF-C808-436C-985E-4B755832574D}"/>
              </a:ext>
            </a:extLst>
          </p:cNvPr>
          <p:cNvSpPr txBox="1"/>
          <p:nvPr/>
        </p:nvSpPr>
        <p:spPr>
          <a:xfrm>
            <a:off x="30595" y="4368034"/>
            <a:ext cx="161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Inspired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7FE602-EE81-40FD-B33C-66CD254D8E12}"/>
              </a:ext>
            </a:extLst>
          </p:cNvPr>
          <p:cNvSpPr txBox="1"/>
          <p:nvPr/>
        </p:nvSpPr>
        <p:spPr>
          <a:xfrm>
            <a:off x="-1" y="1333618"/>
            <a:ext cx="161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Satisfaction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58D555-44F5-446B-8B47-4F981C027CFE}"/>
              </a:ext>
            </a:extLst>
          </p:cNvPr>
          <p:cNvSpPr txBox="1"/>
          <p:nvPr/>
        </p:nvSpPr>
        <p:spPr>
          <a:xfrm>
            <a:off x="30596" y="2795226"/>
            <a:ext cx="161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Engaged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692400" y="400075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2120351" y="1518285"/>
            <a:ext cx="7911125" cy="75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2391076" y="2351314"/>
            <a:ext cx="8242090" cy="3222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Additional training opportunities </a:t>
            </a:r>
            <a:endParaRPr lang="en-US" sz="32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Creation of 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Review and adjust current 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Create succession 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Increase Employee involvement</a:t>
            </a:r>
            <a:endParaRPr lang="en-US" sz="3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7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Survey Kick Off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7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October 23, 2019</a:t>
            </a:r>
          </a:p>
          <a:p>
            <a:pPr lvl="1"/>
            <a:r>
              <a:rPr lang="en-US" dirty="0"/>
              <a:t>Day of the Employee Health Benefits Fair – Digital and  </a:t>
            </a:r>
            <a:r>
              <a:rPr lang="en-US" dirty="0" smtClean="0"/>
              <a:t>hard copies </a:t>
            </a:r>
            <a:r>
              <a:rPr lang="en-US" dirty="0"/>
              <a:t>were available to employees</a:t>
            </a:r>
          </a:p>
          <a:p>
            <a:pPr lvl="2"/>
            <a:r>
              <a:rPr lang="en-US" dirty="0"/>
              <a:t>Survey was accessible through </a:t>
            </a:r>
            <a:r>
              <a:rPr lang="en-US" dirty="0" err="1"/>
              <a:t>Surveymonkey</a:t>
            </a:r>
            <a:r>
              <a:rPr lang="en-US" dirty="0"/>
              <a:t> from October </a:t>
            </a:r>
            <a:r>
              <a:rPr lang="en-US" dirty="0" smtClean="0"/>
              <a:t>23-November 28, 2019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3"/>
          <a:stretch/>
        </p:blipFill>
        <p:spPr>
          <a:xfrm>
            <a:off x="652175" y="3706370"/>
            <a:ext cx="2670079" cy="247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t="6666" r="4039" b="4186"/>
          <a:stretch/>
        </p:blipFill>
        <p:spPr>
          <a:xfrm>
            <a:off x="7950323" y="4001294"/>
            <a:ext cx="3403477" cy="2455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19535" r="11379" b="2636"/>
          <a:stretch/>
        </p:blipFill>
        <p:spPr>
          <a:xfrm>
            <a:off x="3670680" y="3422227"/>
            <a:ext cx="3931217" cy="233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6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BFA562-B5CC-4370-A539-0D5DE9D3FA66}"/>
              </a:ext>
            </a:extLst>
          </p:cNvPr>
          <p:cNvSpPr txBox="1"/>
          <p:nvPr/>
        </p:nvSpPr>
        <p:spPr>
          <a:xfrm>
            <a:off x="5061365" y="4853837"/>
            <a:ext cx="462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Agricultural Commissioner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76175-FD88-4557-960D-0698C26ED59E}"/>
              </a:ext>
            </a:extLst>
          </p:cNvPr>
          <p:cNvSpPr/>
          <p:nvPr/>
        </p:nvSpPr>
        <p:spPr>
          <a:xfrm>
            <a:off x="8904347" y="4653782"/>
            <a:ext cx="323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Behavioral Health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429B2C-EE6B-4693-813A-1E34C5CFE827}"/>
              </a:ext>
            </a:extLst>
          </p:cNvPr>
          <p:cNvSpPr/>
          <p:nvPr/>
        </p:nvSpPr>
        <p:spPr>
          <a:xfrm>
            <a:off x="8911083" y="4377934"/>
            <a:ext cx="323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Air Pollution and 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7F552E-FAFD-4AD0-AF3A-AF19ACCB6F28}"/>
              </a:ext>
            </a:extLst>
          </p:cNvPr>
          <p:cNvSpPr/>
          <p:nvPr/>
        </p:nvSpPr>
        <p:spPr>
          <a:xfrm>
            <a:off x="10592544" y="4097681"/>
            <a:ext cx="1267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Assessors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944858-F408-4F54-89BC-49E1E1A9BF25}"/>
              </a:ext>
            </a:extLst>
          </p:cNvPr>
          <p:cNvSpPr txBox="1"/>
          <p:nvPr/>
        </p:nvSpPr>
        <p:spPr>
          <a:xfrm>
            <a:off x="1028204" y="2362583"/>
            <a:ext cx="319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rgbClr val="0070C0"/>
                </a:solidFill>
              </a:rPr>
              <a:t>Auditor-Controller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C7AC3-A8BE-424C-9A25-28D4454F1CC0}"/>
              </a:ext>
            </a:extLst>
          </p:cNvPr>
          <p:cNvSpPr txBox="1"/>
          <p:nvPr/>
        </p:nvSpPr>
        <p:spPr>
          <a:xfrm>
            <a:off x="4722090" y="850168"/>
            <a:ext cx="3274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Child 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5689A-5DD8-437B-9DED-709B871746F9}"/>
              </a:ext>
            </a:extLst>
          </p:cNvPr>
          <p:cNvSpPr txBox="1"/>
          <p:nvPr/>
        </p:nvSpPr>
        <p:spPr>
          <a:xfrm>
            <a:off x="4666063" y="1290587"/>
            <a:ext cx="3274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Services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1E98E4-96B7-483E-B7AF-3CED7C07E2DA}"/>
              </a:ext>
            </a:extLst>
          </p:cNvPr>
          <p:cNvSpPr txBox="1"/>
          <p:nvPr/>
        </p:nvSpPr>
        <p:spPr>
          <a:xfrm>
            <a:off x="963543" y="2117079"/>
            <a:ext cx="327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County Clerk and Recorder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4C1B8C-CEA9-4134-A10F-E907D461E440}"/>
              </a:ext>
            </a:extLst>
          </p:cNvPr>
          <p:cNvSpPr txBox="1"/>
          <p:nvPr/>
        </p:nvSpPr>
        <p:spPr>
          <a:xfrm>
            <a:off x="4699631" y="4483367"/>
            <a:ext cx="327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County Counsel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B0AC13-1F8A-4D84-A21C-A86D5E7E0A5A}"/>
              </a:ext>
            </a:extLst>
          </p:cNvPr>
          <p:cNvSpPr txBox="1"/>
          <p:nvPr/>
        </p:nvSpPr>
        <p:spPr>
          <a:xfrm>
            <a:off x="955120" y="2885029"/>
            <a:ext cx="3274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County Free </a:t>
            </a:r>
          </a:p>
          <a:p>
            <a:pPr algn="ctr"/>
            <a:r>
              <a:rPr lang="en-US" sz="2800" b="1" dirty="0"/>
              <a:t>Library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78F064-CA1B-4007-BA1E-459AF5F3B6F6}"/>
              </a:ext>
            </a:extLst>
          </p:cNvPr>
          <p:cNvSpPr txBox="1"/>
          <p:nvPr/>
        </p:nvSpPr>
        <p:spPr>
          <a:xfrm>
            <a:off x="8332067" y="2140926"/>
            <a:ext cx="327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District Attorney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809834-E58E-4CBC-B345-B853D53FAA8A}"/>
              </a:ext>
            </a:extLst>
          </p:cNvPr>
          <p:cNvSpPr/>
          <p:nvPr/>
        </p:nvSpPr>
        <p:spPr>
          <a:xfrm>
            <a:off x="3851805" y="4805576"/>
            <a:ext cx="20135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B0F0"/>
                </a:solidFill>
              </a:rPr>
              <a:t>Executive Office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2E0489-EEEC-4F4A-A84B-AF79C3EF5656}"/>
              </a:ext>
            </a:extLst>
          </p:cNvPr>
          <p:cNvSpPr txBox="1"/>
          <p:nvPr/>
        </p:nvSpPr>
        <p:spPr>
          <a:xfrm>
            <a:off x="4641343" y="528629"/>
            <a:ext cx="327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Fleet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0303AC-12B4-47F3-AE91-CF7EEF3FC1D7}"/>
              </a:ext>
            </a:extLst>
          </p:cNvPr>
          <p:cNvSpPr txBox="1"/>
          <p:nvPr/>
        </p:nvSpPr>
        <p:spPr>
          <a:xfrm>
            <a:off x="801690" y="3930506"/>
            <a:ext cx="1026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Fire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84502-40F0-4DE7-9C26-C23BABC88AD6}"/>
              </a:ext>
            </a:extLst>
          </p:cNvPr>
          <p:cNvSpPr txBox="1"/>
          <p:nvPr/>
        </p:nvSpPr>
        <p:spPr>
          <a:xfrm>
            <a:off x="4423047" y="2353048"/>
            <a:ext cx="379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Information Technology Service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58291-6509-4DF3-865B-62775CB6140B}"/>
              </a:ext>
            </a:extLst>
          </p:cNvPr>
          <p:cNvSpPr txBox="1"/>
          <p:nvPr/>
        </p:nvSpPr>
        <p:spPr>
          <a:xfrm>
            <a:off x="160955" y="4460627"/>
            <a:ext cx="372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Human Resources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B1233E-E92F-48A2-8AFB-DA7E4734CF10}"/>
              </a:ext>
            </a:extLst>
          </p:cNvPr>
          <p:cNvSpPr txBox="1"/>
          <p:nvPr/>
        </p:nvSpPr>
        <p:spPr>
          <a:xfrm>
            <a:off x="147974" y="4805746"/>
            <a:ext cx="3367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&amp; Risk Management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DD3E6A-BE09-492F-9C01-C0D61C43144E}"/>
              </a:ext>
            </a:extLst>
          </p:cNvPr>
          <p:cNvGrpSpPr/>
          <p:nvPr/>
        </p:nvGrpSpPr>
        <p:grpSpPr>
          <a:xfrm>
            <a:off x="8033661" y="1039626"/>
            <a:ext cx="3826272" cy="1281119"/>
            <a:chOff x="8104641" y="2252591"/>
            <a:chExt cx="3826272" cy="12811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6C1F07-61C8-4EA5-A527-0F4CEF646065}"/>
                </a:ext>
              </a:extLst>
            </p:cNvPr>
            <p:cNvSpPr txBox="1"/>
            <p:nvPr/>
          </p:nvSpPr>
          <p:spPr>
            <a:xfrm>
              <a:off x="8189568" y="2252591"/>
              <a:ext cx="3621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Planning &amp;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03ABE1-13C5-41AB-91BE-B6E214178AC6}"/>
                </a:ext>
              </a:extLst>
            </p:cNvPr>
            <p:cNvSpPr txBox="1"/>
            <p:nvPr/>
          </p:nvSpPr>
          <p:spPr>
            <a:xfrm>
              <a:off x="8104641" y="2591948"/>
              <a:ext cx="3621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Development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646DA5-A03F-46CA-85CA-755B150A4E1F}"/>
                </a:ext>
              </a:extLst>
            </p:cNvPr>
            <p:cNvSpPr txBox="1"/>
            <p:nvPr/>
          </p:nvSpPr>
          <p:spPr>
            <a:xfrm>
              <a:off x="8189567" y="2948935"/>
              <a:ext cx="3741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Services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311ABA4-C465-403E-9AF8-B5CD0DABA7D8}"/>
              </a:ext>
            </a:extLst>
          </p:cNvPr>
          <p:cNvSpPr txBox="1"/>
          <p:nvPr/>
        </p:nvSpPr>
        <p:spPr>
          <a:xfrm>
            <a:off x="3851805" y="2521251"/>
            <a:ext cx="47575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</a:rPr>
              <a:t>Veterans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4F20D1-19CD-42F1-B62D-50B19DD16462}"/>
              </a:ext>
            </a:extLst>
          </p:cNvPr>
          <p:cNvSpPr txBox="1"/>
          <p:nvPr/>
        </p:nvSpPr>
        <p:spPr>
          <a:xfrm>
            <a:off x="8380161" y="3030879"/>
            <a:ext cx="303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Workforce and Economic Development</a:t>
            </a: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C7E42ABC-F8D1-49FB-B7DF-2429E922557A}"/>
              </a:ext>
            </a:extLst>
          </p:cNvPr>
          <p:cNvGrpSpPr/>
          <p:nvPr/>
        </p:nvGrpSpPr>
        <p:grpSpPr>
          <a:xfrm>
            <a:off x="9073447" y="5237417"/>
            <a:ext cx="2533472" cy="873101"/>
            <a:chOff x="4516604" y="1575983"/>
            <a:chExt cx="2090252" cy="79000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C8874B-1D4D-40A5-8E6E-60960FD8B9D0}"/>
                </a:ext>
              </a:extLst>
            </p:cNvPr>
            <p:cNvSpPr txBox="1"/>
            <p:nvPr/>
          </p:nvSpPr>
          <p:spPr>
            <a:xfrm>
              <a:off x="4617349" y="1575983"/>
              <a:ext cx="1749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Treasurer/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657D10-95B5-4D58-9BBD-385AF4369337}"/>
                </a:ext>
              </a:extLst>
            </p:cNvPr>
            <p:cNvSpPr/>
            <p:nvPr/>
          </p:nvSpPr>
          <p:spPr>
            <a:xfrm>
              <a:off x="4516604" y="1842765"/>
              <a:ext cx="20902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Tax Collector</a:t>
              </a:r>
              <a:endParaRPr lang="en-US" sz="2800" dirty="0"/>
            </a:p>
          </p:txBody>
        </p:sp>
      </p:grpSp>
      <p:sp>
        <p:nvSpPr>
          <p:cNvPr id="1025" name="TextBox 1024">
            <a:extLst>
              <a:ext uri="{FF2B5EF4-FFF2-40B4-BE49-F238E27FC236}">
                <a16:creationId xmlns:a16="http://schemas.microsoft.com/office/drawing/2014/main" id="{7B808FC0-85CC-4270-8F5E-AF63F9B14AC1}"/>
              </a:ext>
            </a:extLst>
          </p:cNvPr>
          <p:cNvSpPr txBox="1"/>
          <p:nvPr/>
        </p:nvSpPr>
        <p:spPr>
          <a:xfrm>
            <a:off x="4585316" y="1721352"/>
            <a:ext cx="376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Social Services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94A26448-571A-40DD-9C04-499A746DFC24}"/>
              </a:ext>
            </a:extLst>
          </p:cNvPr>
          <p:cNvSpPr txBox="1"/>
          <p:nvPr/>
        </p:nvSpPr>
        <p:spPr>
          <a:xfrm>
            <a:off x="3767000" y="4197393"/>
            <a:ext cx="278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Sheriff Coroner-Marshal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BF8565-2C0E-40D5-B8C9-B37B05701D24}"/>
              </a:ext>
            </a:extLst>
          </p:cNvPr>
          <p:cNvSpPr txBox="1"/>
          <p:nvPr/>
        </p:nvSpPr>
        <p:spPr>
          <a:xfrm>
            <a:off x="5403413" y="169935"/>
            <a:ext cx="191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Retirement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B3D90564-5E5B-4281-B87C-A3305895B14B}"/>
              </a:ext>
            </a:extLst>
          </p:cNvPr>
          <p:cNvSpPr txBox="1"/>
          <p:nvPr/>
        </p:nvSpPr>
        <p:spPr>
          <a:xfrm>
            <a:off x="6210129" y="3943327"/>
            <a:ext cx="2450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Purchasing</a:t>
            </a: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CF002E8C-B4AA-4EF0-920E-65A9F04F3849}"/>
              </a:ext>
            </a:extLst>
          </p:cNvPr>
          <p:cNvGrpSpPr/>
          <p:nvPr/>
        </p:nvGrpSpPr>
        <p:grpSpPr>
          <a:xfrm>
            <a:off x="1755080" y="5080436"/>
            <a:ext cx="1718750" cy="1106642"/>
            <a:chOff x="547383" y="4983935"/>
            <a:chExt cx="1718750" cy="110664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E6F871-70E7-463B-B845-A2EF93EA6064}"/>
                </a:ext>
              </a:extLst>
            </p:cNvPr>
            <p:cNvSpPr txBox="1"/>
            <p:nvPr/>
          </p:nvSpPr>
          <p:spPr>
            <a:xfrm>
              <a:off x="547383" y="4983935"/>
              <a:ext cx="14766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Public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9BA13D-F56E-41A3-9262-8C07EBF5C419}"/>
                </a:ext>
              </a:extLst>
            </p:cNvPr>
            <p:cNvSpPr txBox="1"/>
            <p:nvPr/>
          </p:nvSpPr>
          <p:spPr>
            <a:xfrm>
              <a:off x="730392" y="5382691"/>
              <a:ext cx="15357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Works</a:t>
              </a:r>
            </a:p>
          </p:txBody>
        </p:sp>
      </p:grpSp>
      <p:sp>
        <p:nvSpPr>
          <p:cNvPr id="1030" name="TextBox 1029">
            <a:extLst>
              <a:ext uri="{FF2B5EF4-FFF2-40B4-BE49-F238E27FC236}">
                <a16:creationId xmlns:a16="http://schemas.microsoft.com/office/drawing/2014/main" id="{C5A0E328-35AC-42FD-9FD6-5043398E8EB9}"/>
              </a:ext>
            </a:extLst>
          </p:cNvPr>
          <p:cNvSpPr txBox="1"/>
          <p:nvPr/>
        </p:nvSpPr>
        <p:spPr>
          <a:xfrm>
            <a:off x="8587196" y="2498218"/>
            <a:ext cx="29133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rgbClr val="0070C0"/>
                </a:solidFill>
              </a:rPr>
              <a:t>Public Health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739865-777E-401A-8DB8-77B8D5DA3780}"/>
              </a:ext>
            </a:extLst>
          </p:cNvPr>
          <p:cNvSpPr txBox="1"/>
          <p:nvPr/>
        </p:nvSpPr>
        <p:spPr>
          <a:xfrm>
            <a:off x="4448869" y="5756575"/>
            <a:ext cx="349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Public Defender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EEC713-E690-4313-B3A1-7EA487B41104}"/>
              </a:ext>
            </a:extLst>
          </p:cNvPr>
          <p:cNvSpPr txBox="1"/>
          <p:nvPr/>
        </p:nvSpPr>
        <p:spPr>
          <a:xfrm>
            <a:off x="3782355" y="5160950"/>
            <a:ext cx="48964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Public Administration /Area Agency on Aging</a:t>
            </a:r>
          </a:p>
          <a:p>
            <a:endParaRPr lang="en-US" dirty="0"/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C33B9793-A1E8-48E6-B7CC-E76DBF9D3DDA}"/>
              </a:ext>
            </a:extLst>
          </p:cNvPr>
          <p:cNvGrpSpPr/>
          <p:nvPr/>
        </p:nvGrpSpPr>
        <p:grpSpPr>
          <a:xfrm>
            <a:off x="1485129" y="1204371"/>
            <a:ext cx="3761898" cy="856311"/>
            <a:chOff x="1439118" y="1064766"/>
            <a:chExt cx="3761898" cy="88373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D237CBD-D3AD-46A0-9056-F9E3942CFB7A}"/>
                </a:ext>
              </a:extLst>
            </p:cNvPr>
            <p:cNvSpPr txBox="1"/>
            <p:nvPr/>
          </p:nvSpPr>
          <p:spPr>
            <a:xfrm>
              <a:off x="1439118" y="1064766"/>
              <a:ext cx="3761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Probation &amp;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AA53B02-1252-43C1-A71B-4C762ECAAB21}"/>
                </a:ext>
              </a:extLst>
            </p:cNvPr>
            <p:cNvSpPr txBox="1"/>
            <p:nvPr/>
          </p:nvSpPr>
          <p:spPr>
            <a:xfrm>
              <a:off x="1439118" y="1363728"/>
              <a:ext cx="3761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Corrections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6A84909-1775-4C05-B12D-B7A481CFA61E}"/>
              </a:ext>
            </a:extLst>
          </p:cNvPr>
          <p:cNvSpPr/>
          <p:nvPr/>
        </p:nvSpPr>
        <p:spPr>
          <a:xfrm>
            <a:off x="8904347" y="4901907"/>
            <a:ext cx="323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Services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96089" y="6554980"/>
            <a:ext cx="2299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927 </a:t>
            </a:r>
            <a:r>
              <a:rPr lang="en-US" sz="1100" i="1" dirty="0"/>
              <a:t>responded to this question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7F552E-FAFD-4AD0-AF3A-AF19ACCB6F28}"/>
              </a:ext>
            </a:extLst>
          </p:cNvPr>
          <p:cNvSpPr/>
          <p:nvPr/>
        </p:nvSpPr>
        <p:spPr>
          <a:xfrm>
            <a:off x="6908074" y="5607558"/>
            <a:ext cx="1468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</a:rPr>
              <a:t>Administration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A26448-571A-40DD-9C04-499A746DFC24}"/>
              </a:ext>
            </a:extLst>
          </p:cNvPr>
          <p:cNvSpPr txBox="1"/>
          <p:nvPr/>
        </p:nvSpPr>
        <p:spPr>
          <a:xfrm>
            <a:off x="5253619" y="3281940"/>
            <a:ext cx="278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Manager and Supervisor</a:t>
            </a:r>
            <a:endParaRPr lang="en-US" sz="16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A26448-571A-40DD-9C04-499A746DFC24}"/>
              </a:ext>
            </a:extLst>
          </p:cNvPr>
          <p:cNvSpPr txBox="1"/>
          <p:nvPr/>
        </p:nvSpPr>
        <p:spPr>
          <a:xfrm>
            <a:off x="1155679" y="2783842"/>
            <a:ext cx="2863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Clerical    Administration Support</a:t>
            </a:r>
            <a:endParaRPr lang="en-US" sz="1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A26448-571A-40DD-9C04-499A746DFC24}"/>
              </a:ext>
            </a:extLst>
          </p:cNvPr>
          <p:cNvSpPr txBox="1"/>
          <p:nvPr/>
        </p:nvSpPr>
        <p:spPr>
          <a:xfrm>
            <a:off x="1089176" y="1893013"/>
            <a:ext cx="314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Program Coordinator  Public Safety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902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036034-DCC3-4C10-A4CE-1D5B6555430A}"/>
              </a:ext>
            </a:extLst>
          </p:cNvPr>
          <p:cNvSpPr/>
          <p:nvPr/>
        </p:nvSpPr>
        <p:spPr>
          <a:xfrm>
            <a:off x="965439" y="158794"/>
            <a:ext cx="9914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Snapshot of W</a:t>
            </a:r>
            <a:r>
              <a:rPr lang="en-US" sz="2800" b="1" dirty="0" smtClean="0"/>
              <a:t>ho </a:t>
            </a:r>
            <a:r>
              <a:rPr lang="en-US" sz="2800" b="1" dirty="0"/>
              <a:t>P</a:t>
            </a:r>
            <a:r>
              <a:rPr lang="en-US" sz="2800" b="1" dirty="0" smtClean="0"/>
              <a:t>articipated </a:t>
            </a:r>
            <a:r>
              <a:rPr lang="en-US" sz="2800" b="1" dirty="0"/>
              <a:t>in the S</a:t>
            </a:r>
            <a:r>
              <a:rPr lang="en-US" sz="2800" b="1" dirty="0" smtClean="0"/>
              <a:t>urvey</a:t>
            </a:r>
            <a:endParaRPr lang="en-US" sz="2800" b="1" dirty="0"/>
          </a:p>
        </p:txBody>
      </p:sp>
      <p:pic>
        <p:nvPicPr>
          <p:cNvPr id="12" name="Graphic 3">
            <a:extLst>
              <a:ext uri="{FF2B5EF4-FFF2-40B4-BE49-F238E27FC236}">
                <a16:creationId xmlns:a16="http://schemas.microsoft.com/office/drawing/2014/main" id="{7CE50F02-0CA3-4C0C-A6D5-4082AED83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6116" y="1041426"/>
            <a:ext cx="1786114" cy="1050415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D8521A9-9449-4971-AB64-355F98308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4346" y="2243171"/>
            <a:ext cx="1375548" cy="1077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036034-DCC3-4C10-A4CE-1D5B6555430A}"/>
              </a:ext>
            </a:extLst>
          </p:cNvPr>
          <p:cNvSpPr/>
          <p:nvPr/>
        </p:nvSpPr>
        <p:spPr>
          <a:xfrm>
            <a:off x="9159775" y="2435721"/>
            <a:ext cx="1904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13% </a:t>
            </a:r>
          </a:p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Off-site and in the Field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880119" y="713634"/>
            <a:ext cx="42333" cy="5549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3933" y="3509198"/>
            <a:ext cx="11904133" cy="59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7">
            <a:extLst>
              <a:ext uri="{FF2B5EF4-FFF2-40B4-BE49-F238E27FC236}">
                <a16:creationId xmlns:a16="http://schemas.microsoft.com/office/drawing/2014/main" id="{E486CB78-27C1-4DEC-8FEE-96792A384E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068" y="4369457"/>
            <a:ext cx="1685391" cy="13164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A6228A1-5666-44DA-B7C9-69C4F0A96DEF}"/>
              </a:ext>
            </a:extLst>
          </p:cNvPr>
          <p:cNvGrpSpPr/>
          <p:nvPr/>
        </p:nvGrpSpPr>
        <p:grpSpPr>
          <a:xfrm>
            <a:off x="3619778" y="4122180"/>
            <a:ext cx="2021612" cy="412260"/>
            <a:chOff x="1765978" y="2010283"/>
            <a:chExt cx="3187028" cy="704996"/>
          </a:xfrm>
          <a:solidFill>
            <a:srgbClr val="CE4F42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F923CC-A071-4ACC-9141-1418F3C0ED2B}"/>
                </a:ext>
              </a:extLst>
            </p:cNvPr>
            <p:cNvSpPr/>
            <p:nvPr/>
          </p:nvSpPr>
          <p:spPr>
            <a:xfrm>
              <a:off x="1765978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C29097-B694-44E8-8587-B805E420EA51}"/>
                </a:ext>
              </a:extLst>
            </p:cNvPr>
            <p:cNvSpPr/>
            <p:nvPr/>
          </p:nvSpPr>
          <p:spPr>
            <a:xfrm>
              <a:off x="2037041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AF12E1-9E6F-4C25-A325-552BD9F4CCA9}"/>
                </a:ext>
              </a:extLst>
            </p:cNvPr>
            <p:cNvSpPr/>
            <p:nvPr/>
          </p:nvSpPr>
          <p:spPr>
            <a:xfrm>
              <a:off x="2308104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83F16A-DB28-4888-80E2-C42C756375E2}"/>
                </a:ext>
              </a:extLst>
            </p:cNvPr>
            <p:cNvSpPr/>
            <p:nvPr/>
          </p:nvSpPr>
          <p:spPr>
            <a:xfrm>
              <a:off x="2579167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3410F3-22C3-4A2E-AFAF-A0F92E66CBB3}"/>
                </a:ext>
              </a:extLst>
            </p:cNvPr>
            <p:cNvSpPr/>
            <p:nvPr/>
          </p:nvSpPr>
          <p:spPr>
            <a:xfrm>
              <a:off x="2850230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83F12F-73F3-4D27-A014-1F9D9FEFA231}"/>
                </a:ext>
              </a:extLst>
            </p:cNvPr>
            <p:cNvSpPr/>
            <p:nvPr/>
          </p:nvSpPr>
          <p:spPr>
            <a:xfrm>
              <a:off x="3121293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09ECD54-9FA2-4B4B-B464-6E74D95E5A17}"/>
                </a:ext>
              </a:extLst>
            </p:cNvPr>
            <p:cNvSpPr/>
            <p:nvPr/>
          </p:nvSpPr>
          <p:spPr>
            <a:xfrm>
              <a:off x="3402247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BDD235-1F17-475D-8680-7C6CE4E2BEE2}"/>
                </a:ext>
              </a:extLst>
            </p:cNvPr>
            <p:cNvSpPr/>
            <p:nvPr/>
          </p:nvSpPr>
          <p:spPr>
            <a:xfrm>
              <a:off x="3673310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74AC74-4934-4260-AA72-40B37B6D4685}"/>
                </a:ext>
              </a:extLst>
            </p:cNvPr>
            <p:cNvSpPr/>
            <p:nvPr/>
          </p:nvSpPr>
          <p:spPr>
            <a:xfrm>
              <a:off x="3944373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7ED5276-4813-4CF5-AE88-16C26B05F2F1}"/>
                </a:ext>
              </a:extLst>
            </p:cNvPr>
            <p:cNvSpPr/>
            <p:nvPr/>
          </p:nvSpPr>
          <p:spPr>
            <a:xfrm>
              <a:off x="4215436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DE5A1C-1A2D-40A6-AE62-73084762F63C}"/>
                </a:ext>
              </a:extLst>
            </p:cNvPr>
            <p:cNvSpPr/>
            <p:nvPr/>
          </p:nvSpPr>
          <p:spPr>
            <a:xfrm>
              <a:off x="4486499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B6FC06-640F-4E90-9F68-1A0185B962AA}"/>
                </a:ext>
              </a:extLst>
            </p:cNvPr>
            <p:cNvSpPr/>
            <p:nvPr/>
          </p:nvSpPr>
          <p:spPr>
            <a:xfrm>
              <a:off x="4757562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06892F9-2ACF-427E-8D3B-DF859E826F15}"/>
              </a:ext>
            </a:extLst>
          </p:cNvPr>
          <p:cNvSpPr txBox="1"/>
          <p:nvPr/>
        </p:nvSpPr>
        <p:spPr>
          <a:xfrm>
            <a:off x="2276928" y="4107238"/>
            <a:ext cx="136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E4F42"/>
                </a:solidFill>
              </a:rPr>
              <a:t>91% </a:t>
            </a:r>
            <a:r>
              <a:rPr lang="en-US" sz="1400" dirty="0">
                <a:solidFill>
                  <a:srgbClr val="CE4F42"/>
                </a:solidFill>
              </a:rPr>
              <a:t>Full Time</a:t>
            </a:r>
            <a:endParaRPr lang="en-US" dirty="0">
              <a:solidFill>
                <a:srgbClr val="CE4F42"/>
              </a:solidFill>
            </a:endParaRPr>
          </a:p>
          <a:p>
            <a:endParaRPr lang="en-US" b="1" dirty="0">
              <a:solidFill>
                <a:srgbClr val="CE4F4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C0045D-A5F1-49C6-B615-579A8969DB0F}"/>
              </a:ext>
            </a:extLst>
          </p:cNvPr>
          <p:cNvSpPr txBox="1"/>
          <p:nvPr/>
        </p:nvSpPr>
        <p:spPr>
          <a:xfrm>
            <a:off x="1626376" y="5775308"/>
            <a:ext cx="191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3% </a:t>
            </a:r>
            <a:r>
              <a:rPr lang="en-US" sz="1400" dirty="0">
                <a:solidFill>
                  <a:srgbClr val="0070C0"/>
                </a:solidFill>
              </a:rPr>
              <a:t>Full Time - Limited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4C5BFE9-0A4E-48D5-9181-25BBC266BED2}"/>
              </a:ext>
            </a:extLst>
          </p:cNvPr>
          <p:cNvGrpSpPr/>
          <p:nvPr/>
        </p:nvGrpSpPr>
        <p:grpSpPr>
          <a:xfrm>
            <a:off x="3635910" y="5020073"/>
            <a:ext cx="269635" cy="390419"/>
            <a:chOff x="2308104" y="2010283"/>
            <a:chExt cx="466507" cy="704996"/>
          </a:xfrm>
          <a:solidFill>
            <a:srgbClr val="00B05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B7DE467-8559-4AC7-BB6B-0615E2FD68D9}"/>
                </a:ext>
              </a:extLst>
            </p:cNvPr>
            <p:cNvSpPr/>
            <p:nvPr/>
          </p:nvSpPr>
          <p:spPr>
            <a:xfrm>
              <a:off x="2308104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A283B8-D89A-4432-8ADD-BCB8B98D6D8E}"/>
                </a:ext>
              </a:extLst>
            </p:cNvPr>
            <p:cNvSpPr/>
            <p:nvPr/>
          </p:nvSpPr>
          <p:spPr>
            <a:xfrm>
              <a:off x="2579167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00F69C9-E85E-4F87-95E7-723F62A1F618}"/>
              </a:ext>
            </a:extLst>
          </p:cNvPr>
          <p:cNvSpPr txBox="1"/>
          <p:nvPr/>
        </p:nvSpPr>
        <p:spPr>
          <a:xfrm>
            <a:off x="2281648" y="5027666"/>
            <a:ext cx="13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6% </a:t>
            </a:r>
            <a:r>
              <a:rPr lang="en-US" sz="1400" dirty="0">
                <a:solidFill>
                  <a:srgbClr val="00B050"/>
                </a:solidFill>
              </a:rPr>
              <a:t>Extra Help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64" name="Char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979037"/>
              </p:ext>
            </p:extLst>
          </p:nvPr>
        </p:nvGraphicFramePr>
        <p:xfrm>
          <a:off x="6491302" y="3919608"/>
          <a:ext cx="4934143" cy="265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7A036034-DCC3-4C10-A4CE-1D5B6555430A}"/>
              </a:ext>
            </a:extLst>
          </p:cNvPr>
          <p:cNvSpPr/>
          <p:nvPr/>
        </p:nvSpPr>
        <p:spPr>
          <a:xfrm>
            <a:off x="10507343" y="4128106"/>
            <a:ext cx="1113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0FE69C-7BF2-4A8B-A7E8-413BE0151EF9}"/>
              </a:ext>
            </a:extLst>
          </p:cNvPr>
          <p:cNvGrpSpPr/>
          <p:nvPr/>
        </p:nvGrpSpPr>
        <p:grpSpPr>
          <a:xfrm>
            <a:off x="8371436" y="1224873"/>
            <a:ext cx="3106914" cy="817472"/>
            <a:chOff x="2595299" y="1072833"/>
            <a:chExt cx="3106914" cy="8174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036034-DCC3-4C10-A4CE-1D5B6555430A}"/>
                </a:ext>
              </a:extLst>
            </p:cNvPr>
            <p:cNvSpPr/>
            <p:nvPr/>
          </p:nvSpPr>
          <p:spPr>
            <a:xfrm>
              <a:off x="2595299" y="1072833"/>
              <a:ext cx="31069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82%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2380AEE-1506-4DED-B01A-84673537A370}"/>
                </a:ext>
              </a:extLst>
            </p:cNvPr>
            <p:cNvSpPr/>
            <p:nvPr/>
          </p:nvSpPr>
          <p:spPr>
            <a:xfrm>
              <a:off x="3519636" y="1582528"/>
              <a:ext cx="11684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Office Setting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2A327F8-D98C-4898-86D3-66DF0FC713CC}"/>
              </a:ext>
            </a:extLst>
          </p:cNvPr>
          <p:cNvGrpSpPr/>
          <p:nvPr/>
        </p:nvGrpSpPr>
        <p:grpSpPr>
          <a:xfrm>
            <a:off x="3289948" y="1680214"/>
            <a:ext cx="3106914" cy="860734"/>
            <a:chOff x="-3312330" y="1841598"/>
            <a:chExt cx="3106914" cy="86073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CCF1A87-5155-4D68-A528-2D37EF6DA2DF}"/>
                </a:ext>
              </a:extLst>
            </p:cNvPr>
            <p:cNvSpPr/>
            <p:nvPr/>
          </p:nvSpPr>
          <p:spPr>
            <a:xfrm>
              <a:off x="-3312330" y="1841598"/>
              <a:ext cx="31069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</a:rPr>
                <a:t>72%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30DFE3A-9180-42FF-9951-6F63496A77FF}"/>
                </a:ext>
              </a:extLst>
            </p:cNvPr>
            <p:cNvSpPr/>
            <p:nvPr/>
          </p:nvSpPr>
          <p:spPr>
            <a:xfrm>
              <a:off x="-2187471" y="2394555"/>
              <a:ext cx="7556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females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7305FA8-F541-4327-B3C0-1B84365288E4}"/>
              </a:ext>
            </a:extLst>
          </p:cNvPr>
          <p:cNvGrpSpPr/>
          <p:nvPr/>
        </p:nvGrpSpPr>
        <p:grpSpPr>
          <a:xfrm>
            <a:off x="3505024" y="2590895"/>
            <a:ext cx="3106914" cy="817472"/>
            <a:chOff x="2595299" y="1072833"/>
            <a:chExt cx="3106914" cy="81747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29EE1A8-1BDE-4182-991E-C62518EF6E1D}"/>
                </a:ext>
              </a:extLst>
            </p:cNvPr>
            <p:cNvSpPr/>
            <p:nvPr/>
          </p:nvSpPr>
          <p:spPr>
            <a:xfrm>
              <a:off x="2595299" y="1072833"/>
              <a:ext cx="31069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</a:rPr>
                <a:t>28%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BB74CDA-8526-429C-BB37-D591A5461FCB}"/>
                </a:ext>
              </a:extLst>
            </p:cNvPr>
            <p:cNvSpPr/>
            <p:nvPr/>
          </p:nvSpPr>
          <p:spPr>
            <a:xfrm>
              <a:off x="3795930" y="1582528"/>
              <a:ext cx="6158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males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CCF1A87-5155-4D68-A528-2D37EF6DA2DF}"/>
              </a:ext>
            </a:extLst>
          </p:cNvPr>
          <p:cNvSpPr/>
          <p:nvPr/>
        </p:nvSpPr>
        <p:spPr>
          <a:xfrm>
            <a:off x="398110" y="2834990"/>
            <a:ext cx="3106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1,147 surveys completed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/>
          <a:srcRect l="21504" t="54654" r="47890" b="17358"/>
          <a:stretch/>
        </p:blipFill>
        <p:spPr>
          <a:xfrm>
            <a:off x="518177" y="1239417"/>
            <a:ext cx="3060889" cy="1574487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D63C0101-D139-48A2-A762-AAE7DC564D5E}"/>
              </a:ext>
            </a:extLst>
          </p:cNvPr>
          <p:cNvGrpSpPr/>
          <p:nvPr/>
        </p:nvGrpSpPr>
        <p:grpSpPr>
          <a:xfrm>
            <a:off x="3635321" y="5020074"/>
            <a:ext cx="269635" cy="390419"/>
            <a:chOff x="2308104" y="2010283"/>
            <a:chExt cx="466507" cy="704996"/>
          </a:xfrm>
          <a:solidFill>
            <a:schemeClr val="accent6">
              <a:lumMod val="75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DB091A0-3004-4118-9151-1071F0FC96C6}"/>
                </a:ext>
              </a:extLst>
            </p:cNvPr>
            <p:cNvSpPr/>
            <p:nvPr/>
          </p:nvSpPr>
          <p:spPr>
            <a:xfrm>
              <a:off x="2308104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01E7802-3CEA-4B88-B717-E036567ED6E9}"/>
                </a:ext>
              </a:extLst>
            </p:cNvPr>
            <p:cNvSpPr/>
            <p:nvPr/>
          </p:nvSpPr>
          <p:spPr>
            <a:xfrm>
              <a:off x="2579167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E406D61-924E-46AE-84BF-87A4616608D1}"/>
              </a:ext>
            </a:extLst>
          </p:cNvPr>
          <p:cNvGrpSpPr/>
          <p:nvPr/>
        </p:nvGrpSpPr>
        <p:grpSpPr>
          <a:xfrm>
            <a:off x="3615779" y="4122180"/>
            <a:ext cx="1849670" cy="412260"/>
            <a:chOff x="1765978" y="2010283"/>
            <a:chExt cx="2915965" cy="704996"/>
          </a:xfrm>
          <a:solidFill>
            <a:srgbClr val="990033"/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E83C8FD-D505-4C2C-B3C6-62D966D4A6CF}"/>
                </a:ext>
              </a:extLst>
            </p:cNvPr>
            <p:cNvSpPr/>
            <p:nvPr/>
          </p:nvSpPr>
          <p:spPr>
            <a:xfrm>
              <a:off x="1765978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99FE194-997F-4904-9DA0-D633707EE071}"/>
                </a:ext>
              </a:extLst>
            </p:cNvPr>
            <p:cNvSpPr/>
            <p:nvPr/>
          </p:nvSpPr>
          <p:spPr>
            <a:xfrm>
              <a:off x="2037041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C85A6EE-B932-4DF3-BC49-98EC0C9DE3CD}"/>
                </a:ext>
              </a:extLst>
            </p:cNvPr>
            <p:cNvSpPr/>
            <p:nvPr/>
          </p:nvSpPr>
          <p:spPr>
            <a:xfrm>
              <a:off x="2308104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A08CB40-D236-404A-9877-6494800191D7}"/>
                </a:ext>
              </a:extLst>
            </p:cNvPr>
            <p:cNvSpPr/>
            <p:nvPr/>
          </p:nvSpPr>
          <p:spPr>
            <a:xfrm>
              <a:off x="2579167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1FD0B48-1833-4912-B9C4-EC13C5AA6651}"/>
                </a:ext>
              </a:extLst>
            </p:cNvPr>
            <p:cNvSpPr/>
            <p:nvPr/>
          </p:nvSpPr>
          <p:spPr>
            <a:xfrm>
              <a:off x="2850230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EF0189F-250A-4B3F-88CA-61D77A79F8CB}"/>
                </a:ext>
              </a:extLst>
            </p:cNvPr>
            <p:cNvSpPr/>
            <p:nvPr/>
          </p:nvSpPr>
          <p:spPr>
            <a:xfrm>
              <a:off x="3121293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4F95E8C-0083-46BA-9D05-35CEAA7901F0}"/>
                </a:ext>
              </a:extLst>
            </p:cNvPr>
            <p:cNvSpPr/>
            <p:nvPr/>
          </p:nvSpPr>
          <p:spPr>
            <a:xfrm>
              <a:off x="3402247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2143D12-8FE4-4126-9927-FC04C9C30CC0}"/>
                </a:ext>
              </a:extLst>
            </p:cNvPr>
            <p:cNvSpPr/>
            <p:nvPr/>
          </p:nvSpPr>
          <p:spPr>
            <a:xfrm>
              <a:off x="3673310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D4D480A-7461-4CBD-BAF3-1B3FB003D776}"/>
                </a:ext>
              </a:extLst>
            </p:cNvPr>
            <p:cNvSpPr/>
            <p:nvPr/>
          </p:nvSpPr>
          <p:spPr>
            <a:xfrm>
              <a:off x="3944373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2F4DACF-3CB3-4928-8645-8CE34C388666}"/>
                </a:ext>
              </a:extLst>
            </p:cNvPr>
            <p:cNvSpPr/>
            <p:nvPr/>
          </p:nvSpPr>
          <p:spPr>
            <a:xfrm>
              <a:off x="4215436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C6223FB-EBE1-4545-93FD-89EA658DD940}"/>
                </a:ext>
              </a:extLst>
            </p:cNvPr>
            <p:cNvSpPr/>
            <p:nvPr/>
          </p:nvSpPr>
          <p:spPr>
            <a:xfrm>
              <a:off x="4486499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B2E56CB-EB9B-4BC5-9D89-8A7ED4C2D06E}"/>
              </a:ext>
            </a:extLst>
          </p:cNvPr>
          <p:cNvGrpSpPr/>
          <p:nvPr/>
        </p:nvGrpSpPr>
        <p:grpSpPr>
          <a:xfrm>
            <a:off x="3626154" y="5700915"/>
            <a:ext cx="269635" cy="390419"/>
            <a:chOff x="2308104" y="2010283"/>
            <a:chExt cx="466507" cy="70499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6A16718-30C7-4A69-BA72-18566804205E}"/>
                </a:ext>
              </a:extLst>
            </p:cNvPr>
            <p:cNvSpPr/>
            <p:nvPr/>
          </p:nvSpPr>
          <p:spPr>
            <a:xfrm>
              <a:off x="2308104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2E83876-9B56-4929-AAB0-75E45A38B225}"/>
                </a:ext>
              </a:extLst>
            </p:cNvPr>
            <p:cNvSpPr/>
            <p:nvPr/>
          </p:nvSpPr>
          <p:spPr>
            <a:xfrm>
              <a:off x="2579167" y="2010283"/>
              <a:ext cx="195444" cy="7049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E4F42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3691803" y="6572555"/>
            <a:ext cx="246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954 </a:t>
            </a:r>
            <a:r>
              <a:rPr lang="en-US" sz="1100" i="1" dirty="0"/>
              <a:t>responded to this question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924893" y="6572555"/>
            <a:ext cx="2299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923 </a:t>
            </a:r>
            <a:r>
              <a:rPr lang="en-US" sz="1100" i="1" dirty="0"/>
              <a:t>responded to this question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092840" y="3306854"/>
            <a:ext cx="2299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1,140 </a:t>
            </a:r>
            <a:r>
              <a:rPr lang="en-US" sz="1100" i="1" dirty="0"/>
              <a:t>responded to this question</a:t>
            </a:r>
          </a:p>
        </p:txBody>
      </p:sp>
    </p:spTree>
    <p:extLst>
      <p:ext uri="{BB962C8B-B14F-4D97-AF65-F5344CB8AC3E}">
        <p14:creationId xmlns:p14="http://schemas.microsoft.com/office/powerpoint/2010/main" val="188192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657D4F1-48A6-4085-8E39-C6937B0A93CC}"/>
              </a:ext>
            </a:extLst>
          </p:cNvPr>
          <p:cNvSpPr/>
          <p:nvPr/>
        </p:nvSpPr>
        <p:spPr>
          <a:xfrm>
            <a:off x="6554363" y="1416198"/>
            <a:ext cx="2140043" cy="1844865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02A730A-9F74-4292-A967-13AEA22BA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205" y="1407886"/>
            <a:ext cx="5191640" cy="48582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A0BD0-8330-4242-8460-A1366D2ACE92}"/>
              </a:ext>
            </a:extLst>
          </p:cNvPr>
          <p:cNvSpPr/>
          <p:nvPr/>
        </p:nvSpPr>
        <p:spPr>
          <a:xfrm>
            <a:off x="2364526" y="576979"/>
            <a:ext cx="778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Existing Department-Level Policies and  Procedures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796D1A6-13C0-4F58-9413-B0F921CC75A5}"/>
              </a:ext>
            </a:extLst>
          </p:cNvPr>
          <p:cNvSpPr/>
          <p:nvPr/>
        </p:nvSpPr>
        <p:spPr>
          <a:xfrm rot="10800000">
            <a:off x="9361109" y="2914569"/>
            <a:ext cx="2140043" cy="1844865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32789F-4E72-4A15-B83F-76A03FBBD1F9}"/>
              </a:ext>
            </a:extLst>
          </p:cNvPr>
          <p:cNvGrpSpPr/>
          <p:nvPr/>
        </p:nvGrpSpPr>
        <p:grpSpPr>
          <a:xfrm>
            <a:off x="6622204" y="1768576"/>
            <a:ext cx="2121967" cy="1304392"/>
            <a:chOff x="6669264" y="1783284"/>
            <a:chExt cx="2121967" cy="13043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BF74B1-7573-4478-A014-53F5FF74CFB2}"/>
                </a:ext>
              </a:extLst>
            </p:cNvPr>
            <p:cNvSpPr txBox="1"/>
            <p:nvPr/>
          </p:nvSpPr>
          <p:spPr>
            <a:xfrm>
              <a:off x="6888867" y="1783284"/>
              <a:ext cx="16827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83%</a:t>
              </a:r>
              <a:endParaRPr lang="en-US" sz="6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446FF5E-A4A2-45C1-87BD-59FCB5CD0392}"/>
                </a:ext>
              </a:extLst>
            </p:cNvPr>
            <p:cNvSpPr txBox="1"/>
            <p:nvPr/>
          </p:nvSpPr>
          <p:spPr>
            <a:xfrm>
              <a:off x="6669264" y="2626011"/>
              <a:ext cx="2121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Have department-level policies and procedures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2B3063-65BD-48EB-B9E5-99FCB3DDFC85}"/>
              </a:ext>
            </a:extLst>
          </p:cNvPr>
          <p:cNvGrpSpPr/>
          <p:nvPr/>
        </p:nvGrpSpPr>
        <p:grpSpPr>
          <a:xfrm>
            <a:off x="9379185" y="2832616"/>
            <a:ext cx="2121967" cy="1383079"/>
            <a:chOff x="9484047" y="1783284"/>
            <a:chExt cx="2121967" cy="13830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2D91FA-B82D-46B7-8C2C-F57080DDAB7C}"/>
                </a:ext>
              </a:extLst>
            </p:cNvPr>
            <p:cNvSpPr txBox="1"/>
            <p:nvPr/>
          </p:nvSpPr>
          <p:spPr>
            <a:xfrm>
              <a:off x="9703650" y="1783284"/>
              <a:ext cx="16827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7%</a:t>
              </a:r>
              <a:endParaRPr lang="en-US" sz="6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54E741-137E-42E6-A427-632FC0DC971F}"/>
                </a:ext>
              </a:extLst>
            </p:cNvPr>
            <p:cNvSpPr txBox="1"/>
            <p:nvPr/>
          </p:nvSpPr>
          <p:spPr>
            <a:xfrm>
              <a:off x="9484047" y="2704698"/>
              <a:ext cx="2121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Do not have department-level policies</a:t>
              </a: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2C74A41-5AF8-48C0-9D2A-C1DFC4B63685}"/>
              </a:ext>
            </a:extLst>
          </p:cNvPr>
          <p:cNvSpPr/>
          <p:nvPr/>
        </p:nvSpPr>
        <p:spPr>
          <a:xfrm rot="16200000">
            <a:off x="6941346" y="4024028"/>
            <a:ext cx="2140043" cy="1844865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17DC72-0D16-48C8-8611-9EA682587E8B}"/>
              </a:ext>
            </a:extLst>
          </p:cNvPr>
          <p:cNvGrpSpPr/>
          <p:nvPr/>
        </p:nvGrpSpPr>
        <p:grpSpPr>
          <a:xfrm>
            <a:off x="7109633" y="4299457"/>
            <a:ext cx="2121967" cy="1121330"/>
            <a:chOff x="8058933" y="4141900"/>
            <a:chExt cx="2121967" cy="1121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A1C5F0-E28F-4A0C-A090-4141D5F5EC65}"/>
                </a:ext>
              </a:extLst>
            </p:cNvPr>
            <p:cNvSpPr txBox="1"/>
            <p:nvPr/>
          </p:nvSpPr>
          <p:spPr>
            <a:xfrm>
              <a:off x="8278536" y="4141900"/>
              <a:ext cx="16827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11%</a:t>
              </a:r>
              <a:endParaRPr lang="en-US" sz="6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12518A-4FC4-44D0-A652-4704DEACB894}"/>
                </a:ext>
              </a:extLst>
            </p:cNvPr>
            <p:cNvSpPr txBox="1"/>
            <p:nvPr/>
          </p:nvSpPr>
          <p:spPr>
            <a:xfrm>
              <a:off x="8058933" y="4924676"/>
              <a:ext cx="2121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are unsure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267775" y="6596390"/>
            <a:ext cx="246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1,137responded to this question</a:t>
            </a:r>
          </a:p>
        </p:txBody>
      </p:sp>
    </p:spTree>
    <p:extLst>
      <p:ext uri="{BB962C8B-B14F-4D97-AF65-F5344CB8AC3E}">
        <p14:creationId xmlns:p14="http://schemas.microsoft.com/office/powerpoint/2010/main" val="211608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170ED81-DDF9-4720-964C-106420508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246" y="4673193"/>
            <a:ext cx="2744034" cy="164121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1BA7C51-BEDA-4850-AF50-E9642FD58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99157" y="1176071"/>
            <a:ext cx="1847399" cy="18466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80AC83-CB4E-4822-96CB-DAA2CADBBA37}"/>
              </a:ext>
            </a:extLst>
          </p:cNvPr>
          <p:cNvSpPr txBox="1"/>
          <p:nvPr/>
        </p:nvSpPr>
        <p:spPr>
          <a:xfrm>
            <a:off x="3311769" y="2190609"/>
            <a:ext cx="215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55%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6AA023-40E6-46B5-B9F4-07AAD134ABBF}"/>
              </a:ext>
            </a:extLst>
          </p:cNvPr>
          <p:cNvSpPr txBox="1"/>
          <p:nvPr/>
        </p:nvSpPr>
        <p:spPr>
          <a:xfrm>
            <a:off x="9139030" y="1538714"/>
            <a:ext cx="267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Customer Service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5C552D-6219-458E-A840-684A7A1A7C9F}"/>
              </a:ext>
            </a:extLst>
          </p:cNvPr>
          <p:cNvSpPr txBox="1"/>
          <p:nvPr/>
        </p:nvSpPr>
        <p:spPr>
          <a:xfrm>
            <a:off x="2843524" y="4385802"/>
            <a:ext cx="315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Best Practices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2591DD-3A26-493B-9D3A-1F8834B36FAE}"/>
              </a:ext>
            </a:extLst>
          </p:cNvPr>
          <p:cNvSpPr txBox="1"/>
          <p:nvPr/>
        </p:nvSpPr>
        <p:spPr>
          <a:xfrm>
            <a:off x="8661182" y="4337532"/>
            <a:ext cx="33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Professionalism 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B35372C-8F73-4C34-AEC7-B33386F919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0011" y="4072277"/>
            <a:ext cx="2094824" cy="187743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58C4D73-36F2-41FA-BFEE-8D8ECB5B4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2710" y="994714"/>
            <a:ext cx="1553106" cy="188293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A30E50-DCA4-425F-A13C-00D5C2D0D3BF}"/>
              </a:ext>
            </a:extLst>
          </p:cNvPr>
          <p:cNvCxnSpPr>
            <a:cxnSpLocks/>
          </p:cNvCxnSpPr>
          <p:nvPr/>
        </p:nvCxnSpPr>
        <p:spPr>
          <a:xfrm flipV="1">
            <a:off x="6002025" y="362634"/>
            <a:ext cx="0" cy="64953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C3D9AB6-F5FD-44A1-B38A-005C3600D58B}"/>
              </a:ext>
            </a:extLst>
          </p:cNvPr>
          <p:cNvSpPr/>
          <p:nvPr/>
        </p:nvSpPr>
        <p:spPr>
          <a:xfrm>
            <a:off x="1500829" y="194868"/>
            <a:ext cx="920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Top </a:t>
            </a:r>
            <a:r>
              <a:rPr lang="en-US" sz="2800" b="1" dirty="0" smtClean="0"/>
              <a:t>Four </a:t>
            </a:r>
            <a:r>
              <a:rPr lang="en-US" sz="2800" b="1" dirty="0"/>
              <a:t>Policies and Procedures Benefiting the Department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80AC83-CB4E-4822-96CB-DAA2CADBBA37}"/>
              </a:ext>
            </a:extLst>
          </p:cNvPr>
          <p:cNvSpPr txBox="1"/>
          <p:nvPr/>
        </p:nvSpPr>
        <p:spPr>
          <a:xfrm>
            <a:off x="9425494" y="2693726"/>
            <a:ext cx="215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53%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80AC83-CB4E-4822-96CB-DAA2CADBBA37}"/>
              </a:ext>
            </a:extLst>
          </p:cNvPr>
          <p:cNvSpPr txBox="1"/>
          <p:nvPr/>
        </p:nvSpPr>
        <p:spPr>
          <a:xfrm>
            <a:off x="3343874" y="4852152"/>
            <a:ext cx="215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50%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80AC83-CB4E-4822-96CB-DAA2CADBBA37}"/>
              </a:ext>
            </a:extLst>
          </p:cNvPr>
          <p:cNvSpPr txBox="1"/>
          <p:nvPr/>
        </p:nvSpPr>
        <p:spPr>
          <a:xfrm>
            <a:off x="9167471" y="4847467"/>
            <a:ext cx="215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50%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 flipV="1">
            <a:off x="60997" y="3403375"/>
            <a:ext cx="1215701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0297" y="1231338"/>
            <a:ext cx="3322608" cy="6462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89549" y="6596390"/>
            <a:ext cx="246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1,010 responded to this 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8935" y="1635761"/>
            <a:ext cx="2950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(Codes, statues, federal and state</a:t>
            </a:r>
          </a:p>
          <a:p>
            <a:pPr algn="ctr"/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regulations)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55855" y="1894015"/>
            <a:ext cx="3535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(Phone etiquette, communicating with </a:t>
            </a:r>
          </a:p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difficult people working with community</a:t>
            </a:r>
          </a:p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members/vendors, partner agencies)</a:t>
            </a:r>
          </a:p>
        </p:txBody>
      </p:sp>
    </p:spTree>
    <p:extLst>
      <p:ext uri="{BB962C8B-B14F-4D97-AF65-F5344CB8AC3E}">
        <p14:creationId xmlns:p14="http://schemas.microsoft.com/office/powerpoint/2010/main" val="198017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AB7A2C1-638B-475E-B671-B0AC2E168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32865"/>
          <a:stretch/>
        </p:blipFill>
        <p:spPr>
          <a:xfrm>
            <a:off x="2830914" y="845334"/>
            <a:ext cx="7740502" cy="57602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A6A2A5-4BF4-4AB7-9106-B576A2680566}"/>
              </a:ext>
            </a:extLst>
          </p:cNvPr>
          <p:cNvSpPr/>
          <p:nvPr/>
        </p:nvSpPr>
        <p:spPr>
          <a:xfrm>
            <a:off x="1929988" y="552945"/>
            <a:ext cx="6226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Career Advancement Opportunities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98F0E8-3A39-422C-8CE9-8F7A9B0C09B9}"/>
              </a:ext>
            </a:extLst>
          </p:cNvPr>
          <p:cNvGrpSpPr/>
          <p:nvPr/>
        </p:nvGrpSpPr>
        <p:grpSpPr>
          <a:xfrm>
            <a:off x="8156372" y="4814336"/>
            <a:ext cx="1359831" cy="1637986"/>
            <a:chOff x="1432642" y="1178724"/>
            <a:chExt cx="2405073" cy="195078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3A2ACFA-847D-42C3-9F0B-E1A643AB1C30}"/>
                </a:ext>
              </a:extLst>
            </p:cNvPr>
            <p:cNvSpPr txBox="1"/>
            <p:nvPr/>
          </p:nvSpPr>
          <p:spPr>
            <a:xfrm>
              <a:off x="1432642" y="1938793"/>
              <a:ext cx="2405073" cy="1190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55%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A0C182-98DC-458A-ADFC-79760DA546CC}"/>
                </a:ext>
              </a:extLst>
            </p:cNvPr>
            <p:cNvSpPr txBox="1"/>
            <p:nvPr/>
          </p:nvSpPr>
          <p:spPr>
            <a:xfrm>
              <a:off x="1520955" y="1178724"/>
              <a:ext cx="1881508" cy="1190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Yes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72EE54F-3BB4-4280-808E-C6D59CC59CBF}"/>
              </a:ext>
            </a:extLst>
          </p:cNvPr>
          <p:cNvGrpSpPr/>
          <p:nvPr/>
        </p:nvGrpSpPr>
        <p:grpSpPr>
          <a:xfrm>
            <a:off x="5346801" y="5071730"/>
            <a:ext cx="1258678" cy="1533851"/>
            <a:chOff x="9021358" y="2027254"/>
            <a:chExt cx="1258678" cy="14632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75ABE7-5BF1-44D5-9CC2-045273F3B0D3}"/>
                </a:ext>
              </a:extLst>
            </p:cNvPr>
            <p:cNvSpPr txBox="1"/>
            <p:nvPr/>
          </p:nvSpPr>
          <p:spPr>
            <a:xfrm>
              <a:off x="9021358" y="2659545"/>
              <a:ext cx="12586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34%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AD5155-5C3F-4213-B617-C27E33DC3F96}"/>
                </a:ext>
              </a:extLst>
            </p:cNvPr>
            <p:cNvSpPr txBox="1"/>
            <p:nvPr/>
          </p:nvSpPr>
          <p:spPr>
            <a:xfrm>
              <a:off x="9040363" y="2027254"/>
              <a:ext cx="9973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No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D5FF6C4-1B84-4417-9E76-DAACC6C6AF03}"/>
              </a:ext>
            </a:extLst>
          </p:cNvPr>
          <p:cNvSpPr txBox="1"/>
          <p:nvPr/>
        </p:nvSpPr>
        <p:spPr>
          <a:xfrm>
            <a:off x="2304968" y="5912885"/>
            <a:ext cx="1051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EFBC3F"/>
                </a:solidFill>
              </a:rPr>
              <a:t>12% </a:t>
            </a:r>
          </a:p>
          <a:p>
            <a:pPr algn="ctr"/>
            <a:r>
              <a:rPr lang="en-US" sz="2400" b="1" i="1" dirty="0">
                <a:solidFill>
                  <a:srgbClr val="EFBC3F"/>
                </a:solidFill>
              </a:rPr>
              <a:t>unsure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9549" y="6596390"/>
            <a:ext cx="246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1,078 responded to this question</a:t>
            </a:r>
          </a:p>
        </p:txBody>
      </p:sp>
    </p:spTree>
    <p:extLst>
      <p:ext uri="{BB962C8B-B14F-4D97-AF65-F5344CB8AC3E}">
        <p14:creationId xmlns:p14="http://schemas.microsoft.com/office/powerpoint/2010/main" val="282477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DB795E-D26F-4AA6-94AA-54E7EF8F1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7044" y="1310672"/>
            <a:ext cx="1952625" cy="1924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9D86C0-F0D0-492E-898F-7223D56CF6EB}"/>
              </a:ext>
            </a:extLst>
          </p:cNvPr>
          <p:cNvSpPr/>
          <p:nvPr/>
        </p:nvSpPr>
        <p:spPr>
          <a:xfrm>
            <a:off x="1217390" y="325968"/>
            <a:ext cx="6794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Employee Engagement and Relations –  </a:t>
            </a:r>
          </a:p>
          <a:p>
            <a:pPr algn="ctr"/>
            <a:r>
              <a:rPr lang="en-US" sz="2800" b="1" dirty="0"/>
              <a:t>Day-to-Day Activities that make a difference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9A6EF-7E35-475D-A2BA-37F0D7228C58}"/>
              </a:ext>
            </a:extLst>
          </p:cNvPr>
          <p:cNvSpPr txBox="1"/>
          <p:nvPr/>
        </p:nvSpPr>
        <p:spPr>
          <a:xfrm>
            <a:off x="1344999" y="1753863"/>
            <a:ext cx="1142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89587"/>
                </a:solidFill>
              </a:rPr>
              <a:t>86%</a:t>
            </a:r>
          </a:p>
          <a:p>
            <a:r>
              <a:rPr lang="en-US" dirty="0">
                <a:solidFill>
                  <a:srgbClr val="589587"/>
                </a:solidFill>
              </a:rPr>
              <a:t>   agree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20A65C-FE37-4115-A2D1-D8A6378DEB10}"/>
              </a:ext>
            </a:extLst>
          </p:cNvPr>
          <p:cNvSpPr txBox="1"/>
          <p:nvPr/>
        </p:nvSpPr>
        <p:spPr>
          <a:xfrm>
            <a:off x="76583" y="3225176"/>
            <a:ext cx="3535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Access to Inter and Intra</a:t>
            </a:r>
          </a:p>
          <a:p>
            <a:pPr algn="ctr"/>
            <a:r>
              <a:rPr lang="en-US" sz="1400" dirty="0"/>
              <a:t> departmental job postings.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60DF1D-AC18-4477-BFD5-475389D775CA}"/>
              </a:ext>
            </a:extLst>
          </p:cNvPr>
          <p:cNvSpPr/>
          <p:nvPr/>
        </p:nvSpPr>
        <p:spPr>
          <a:xfrm>
            <a:off x="8" y="4027157"/>
            <a:ext cx="12192000" cy="3174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7EEC1D-A333-4506-803B-60716D9F3C36}"/>
              </a:ext>
            </a:extLst>
          </p:cNvPr>
          <p:cNvSpPr/>
          <p:nvPr/>
        </p:nvSpPr>
        <p:spPr>
          <a:xfrm>
            <a:off x="5931863" y="1726936"/>
            <a:ext cx="11966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A82CC6"/>
                </a:solidFill>
              </a:rPr>
              <a:t>76%</a:t>
            </a:r>
          </a:p>
          <a:p>
            <a:r>
              <a:rPr lang="en-US" dirty="0">
                <a:solidFill>
                  <a:srgbClr val="A82CC6"/>
                </a:solidFill>
              </a:rPr>
              <a:t>  agree</a:t>
            </a:r>
          </a:p>
          <a:p>
            <a:endParaRPr lang="en-US" sz="4000" dirty="0">
              <a:solidFill>
                <a:srgbClr val="A82CC6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036034-DCC3-4C10-A4CE-1D5B6555430A}"/>
              </a:ext>
            </a:extLst>
          </p:cNvPr>
          <p:cNvSpPr/>
          <p:nvPr/>
        </p:nvSpPr>
        <p:spPr>
          <a:xfrm>
            <a:off x="4186950" y="3272280"/>
            <a:ext cx="4383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Supervisor is approachable and </a:t>
            </a:r>
          </a:p>
          <a:p>
            <a:pPr algn="ctr"/>
            <a:r>
              <a:rPr lang="en-US" sz="1400" dirty="0"/>
              <a:t>easy talk to.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144BF61-B7D0-499C-9E91-26715BE03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77" y="4295454"/>
            <a:ext cx="2141507" cy="2141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3F1410-35C4-41C3-96CA-2679B6057FFA}"/>
              </a:ext>
            </a:extLst>
          </p:cNvPr>
          <p:cNvSpPr txBox="1"/>
          <p:nvPr/>
        </p:nvSpPr>
        <p:spPr>
          <a:xfrm>
            <a:off x="8454697" y="3272280"/>
            <a:ext cx="3602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Two-way open line of communication between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Me and my supervisor</a:t>
            </a:r>
            <a:endParaRPr lang="en-US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69A6EF-7E35-475D-A2BA-37F0D7228C58}"/>
              </a:ext>
            </a:extLst>
          </p:cNvPr>
          <p:cNvSpPr txBox="1"/>
          <p:nvPr/>
        </p:nvSpPr>
        <p:spPr>
          <a:xfrm>
            <a:off x="9704629" y="1847757"/>
            <a:ext cx="1142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89587"/>
                </a:solidFill>
              </a:rPr>
              <a:t>73%</a:t>
            </a:r>
          </a:p>
          <a:p>
            <a:r>
              <a:rPr lang="en-US" dirty="0">
                <a:solidFill>
                  <a:srgbClr val="589587"/>
                </a:solidFill>
              </a:rPr>
              <a:t>   agree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73020B-3781-4ECF-A112-6007383F6AAA}"/>
              </a:ext>
            </a:extLst>
          </p:cNvPr>
          <p:cNvGrpSpPr/>
          <p:nvPr/>
        </p:nvGrpSpPr>
        <p:grpSpPr>
          <a:xfrm>
            <a:off x="4458912" y="4786013"/>
            <a:ext cx="6733702" cy="2030284"/>
            <a:chOff x="-946276" y="1950672"/>
            <a:chExt cx="7253549" cy="232804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8F939A-C304-4711-9AC4-5195EF401DFA}"/>
                </a:ext>
              </a:extLst>
            </p:cNvPr>
            <p:cNvSpPr txBox="1"/>
            <p:nvPr/>
          </p:nvSpPr>
          <p:spPr>
            <a:xfrm>
              <a:off x="1802552" y="1950672"/>
              <a:ext cx="1160726" cy="1094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EE3C52"/>
                  </a:solidFill>
                </a:rPr>
                <a:t>31%</a:t>
              </a:r>
            </a:p>
            <a:p>
              <a:r>
                <a:rPr lang="en-US" sz="1600" b="1" dirty="0">
                  <a:solidFill>
                    <a:srgbClr val="EE3C52"/>
                  </a:solidFill>
                </a:rPr>
                <a:t>  </a:t>
              </a:r>
              <a:r>
                <a:rPr lang="en-US" sz="1600" dirty="0">
                  <a:solidFill>
                    <a:srgbClr val="EE3C52"/>
                  </a:solidFill>
                </a:rPr>
                <a:t>disagree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942DFD-0ADE-45E5-8871-8F027EC523BF}"/>
                </a:ext>
              </a:extLst>
            </p:cNvPr>
            <p:cNvSpPr txBox="1"/>
            <p:nvPr/>
          </p:nvSpPr>
          <p:spPr>
            <a:xfrm>
              <a:off x="-946276" y="3819930"/>
              <a:ext cx="7253549" cy="458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FF0000"/>
                  </a:solidFill>
                </a:rPr>
                <a:t>My department shares information with me in a timely manner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056131" y="6878006"/>
            <a:ext cx="246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1,017 responded to this question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9221D21-DF77-4F22-8E68-2EAE04178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9052" y="1284280"/>
            <a:ext cx="1952625" cy="19240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74DADB-72CE-481C-958E-E994308053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2247" y="1310672"/>
            <a:ext cx="1952625" cy="19335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DE3C725-DEFA-4554-B172-CEB056B94F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77956" y="4346105"/>
            <a:ext cx="19431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5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360DF1D-AC18-4477-BFD5-475389D775CA}"/>
              </a:ext>
            </a:extLst>
          </p:cNvPr>
          <p:cNvSpPr/>
          <p:nvPr/>
        </p:nvSpPr>
        <p:spPr>
          <a:xfrm>
            <a:off x="0" y="4162715"/>
            <a:ext cx="12192000" cy="269528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79000"/>
                  <a:lumOff val="21000"/>
                  <a:alpha val="31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9D86C0-F0D0-492E-898F-7223D56CF6EB}"/>
              </a:ext>
            </a:extLst>
          </p:cNvPr>
          <p:cNvSpPr/>
          <p:nvPr/>
        </p:nvSpPr>
        <p:spPr>
          <a:xfrm>
            <a:off x="1252700" y="175829"/>
            <a:ext cx="9422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Job Satisfaction – Day-to-Day Activities that make a difference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9A6EF-7E35-475D-A2BA-37F0D7228C58}"/>
              </a:ext>
            </a:extLst>
          </p:cNvPr>
          <p:cNvSpPr txBox="1"/>
          <p:nvPr/>
        </p:nvSpPr>
        <p:spPr>
          <a:xfrm>
            <a:off x="1228659" y="1520074"/>
            <a:ext cx="1142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89587"/>
                </a:solidFill>
              </a:rPr>
              <a:t>80%</a:t>
            </a:r>
          </a:p>
          <a:p>
            <a:r>
              <a:rPr lang="en-US" i="1" dirty="0">
                <a:solidFill>
                  <a:srgbClr val="589587"/>
                </a:solidFill>
              </a:rPr>
              <a:t>   agree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20A65C-FE37-4115-A2D1-D8A6378DEB10}"/>
              </a:ext>
            </a:extLst>
          </p:cNvPr>
          <p:cNvSpPr txBox="1"/>
          <p:nvPr/>
        </p:nvSpPr>
        <p:spPr>
          <a:xfrm>
            <a:off x="594813" y="3192843"/>
            <a:ext cx="225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Ability to separate work life from family life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7EEC1D-A333-4506-803B-60716D9F3C36}"/>
              </a:ext>
            </a:extLst>
          </p:cNvPr>
          <p:cNvSpPr/>
          <p:nvPr/>
        </p:nvSpPr>
        <p:spPr>
          <a:xfrm>
            <a:off x="5485235" y="1605300"/>
            <a:ext cx="11966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A82CC6"/>
                </a:solidFill>
              </a:rPr>
              <a:t>70%</a:t>
            </a:r>
          </a:p>
          <a:p>
            <a:r>
              <a:rPr lang="en-US" i="1" dirty="0">
                <a:solidFill>
                  <a:srgbClr val="A82CC6"/>
                </a:solidFill>
              </a:rPr>
              <a:t>   agree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036034-DCC3-4C10-A4CE-1D5B6555430A}"/>
              </a:ext>
            </a:extLst>
          </p:cNvPr>
          <p:cNvSpPr/>
          <p:nvPr/>
        </p:nvSpPr>
        <p:spPr>
          <a:xfrm>
            <a:off x="4373181" y="3192843"/>
            <a:ext cx="3302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My supervisor has talked to me about my work. </a:t>
            </a:r>
            <a:r>
              <a:rPr lang="en-US" sz="1600" i="1" dirty="0"/>
              <a:t>[i</a:t>
            </a:r>
            <a:r>
              <a:rPr lang="en-US" sz="1600" i="1" dirty="0">
                <a:solidFill>
                  <a:prstClr val="black"/>
                </a:solidFill>
              </a:rPr>
              <a:t>n the last 12 months]</a:t>
            </a:r>
            <a:endParaRPr lang="en-US" sz="16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F1410-35C4-41C3-96CA-2679B6057FFA}"/>
              </a:ext>
            </a:extLst>
          </p:cNvPr>
          <p:cNvSpPr txBox="1"/>
          <p:nvPr/>
        </p:nvSpPr>
        <p:spPr>
          <a:xfrm>
            <a:off x="8779550" y="3192843"/>
            <a:ext cx="2849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Informed about expectation for 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day-to-day work activities</a:t>
            </a:r>
            <a:r>
              <a:rPr lang="en-US" sz="1600" dirty="0"/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73020B-3781-4ECF-A112-6007383F6AAA}"/>
              </a:ext>
            </a:extLst>
          </p:cNvPr>
          <p:cNvGrpSpPr/>
          <p:nvPr/>
        </p:nvGrpSpPr>
        <p:grpSpPr>
          <a:xfrm>
            <a:off x="6593508" y="5045753"/>
            <a:ext cx="1077540" cy="1768154"/>
            <a:chOff x="1804307" y="2045747"/>
            <a:chExt cx="1481766" cy="22930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8F939A-C304-4711-9AC4-5195EF401DFA}"/>
                </a:ext>
              </a:extLst>
            </p:cNvPr>
            <p:cNvSpPr txBox="1"/>
            <p:nvPr/>
          </p:nvSpPr>
          <p:spPr>
            <a:xfrm>
              <a:off x="1804307" y="2045747"/>
              <a:ext cx="1481766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EE3C52"/>
                  </a:solidFill>
                </a:rPr>
                <a:t>56%</a:t>
              </a:r>
            </a:p>
            <a:p>
              <a:r>
                <a:rPr lang="en-US" i="1" dirty="0">
                  <a:solidFill>
                    <a:srgbClr val="EE3C52"/>
                  </a:solidFill>
                </a:rPr>
                <a:t>  agree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942DFD-0ADE-45E5-8871-8F027EC523BF}"/>
                </a:ext>
              </a:extLst>
            </p:cNvPr>
            <p:cNvSpPr txBox="1"/>
            <p:nvPr/>
          </p:nvSpPr>
          <p:spPr>
            <a:xfrm>
              <a:off x="2553500" y="3819929"/>
              <a:ext cx="254029" cy="518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869A6EF-7E35-475D-A2BA-37F0D7228C58}"/>
              </a:ext>
            </a:extLst>
          </p:cNvPr>
          <p:cNvSpPr txBox="1"/>
          <p:nvPr/>
        </p:nvSpPr>
        <p:spPr>
          <a:xfrm>
            <a:off x="1215325" y="5041260"/>
            <a:ext cx="1142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89587"/>
                </a:solidFill>
              </a:rPr>
              <a:t>69%</a:t>
            </a:r>
          </a:p>
          <a:p>
            <a:r>
              <a:rPr lang="en-US" i="1" dirty="0">
                <a:solidFill>
                  <a:srgbClr val="589587"/>
                </a:solidFill>
              </a:rPr>
              <a:t>  agree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83F1410-35C4-41C3-96CA-2679B6057FFA}"/>
              </a:ext>
            </a:extLst>
          </p:cNvPr>
          <p:cNvSpPr txBox="1"/>
          <p:nvPr/>
        </p:nvSpPr>
        <p:spPr>
          <a:xfrm>
            <a:off x="2955020" y="5225926"/>
            <a:ext cx="2362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Ability to satisfy both job and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family responsibilities</a:t>
            </a:r>
            <a:r>
              <a:rPr lang="en-US" sz="14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E65F17-AA7F-48B6-B31B-B9127DF50A72}"/>
              </a:ext>
            </a:extLst>
          </p:cNvPr>
          <p:cNvSpPr/>
          <p:nvPr/>
        </p:nvSpPr>
        <p:spPr>
          <a:xfrm>
            <a:off x="8399394" y="4968761"/>
            <a:ext cx="2504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Supervisor provides feedback and guidance at least monthly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089549" y="6596390"/>
            <a:ext cx="2466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1,013 responded to this question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1263660-E4FC-4540-AA5A-0CA58484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303" y="976686"/>
            <a:ext cx="1943100" cy="19240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8BAD3D2-D168-40F2-8C5D-DFFA52EC8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3237" y="1053488"/>
            <a:ext cx="1933575" cy="195262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FC5CC71-07A2-4C19-8121-4BBF64FA6956}"/>
              </a:ext>
            </a:extLst>
          </p:cNvPr>
          <p:cNvSpPr txBox="1"/>
          <p:nvPr/>
        </p:nvSpPr>
        <p:spPr>
          <a:xfrm>
            <a:off x="9741048" y="1545539"/>
            <a:ext cx="1142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CB316"/>
                </a:solidFill>
              </a:rPr>
              <a:t>70%</a:t>
            </a:r>
          </a:p>
          <a:p>
            <a:r>
              <a:rPr lang="en-US" i="1" dirty="0">
                <a:solidFill>
                  <a:srgbClr val="FCB316"/>
                </a:solidFill>
              </a:rPr>
              <a:t>   agree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F60F18E-C15F-4908-A4C9-4B28C3377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37351" y="1053487"/>
            <a:ext cx="1933575" cy="19526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9DB0D71-217E-4097-B8FC-BCD73F0C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5353" y="4511223"/>
            <a:ext cx="1924050" cy="195262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B6A9154-CEE2-4141-847C-0A929A7198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95999" y="4587280"/>
            <a:ext cx="19526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0EC603782AA408FACE6875B1EFBE8" ma:contentTypeVersion="11" ma:contentTypeDescription="Create a new document." ma:contentTypeScope="" ma:versionID="882fed399a32a9467b7c5f39c33158ff">
  <xsd:schema xmlns:xsd="http://www.w3.org/2001/XMLSchema" xmlns:xs="http://www.w3.org/2001/XMLSchema" xmlns:p="http://schemas.microsoft.com/office/2006/metadata/properties" xmlns:ns3="ae47dcde-d13c-4725-b80b-657f99599f3a" xmlns:ns4="15aae555-d07c-4651-9fdf-eb9c4ce05de9" targetNamespace="http://schemas.microsoft.com/office/2006/metadata/properties" ma:root="true" ma:fieldsID="53b48ad5dc280455009a47665c50fcda" ns3:_="" ns4:_="">
    <xsd:import namespace="ae47dcde-d13c-4725-b80b-657f99599f3a"/>
    <xsd:import namespace="15aae555-d07c-4651-9fdf-eb9c4ce05de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7dcde-d13c-4725-b80b-657f99599f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ae555-d07c-4651-9fdf-eb9c4ce05d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C94F38-8A7F-4C07-86F6-5C171CE60FA6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15aae555-d07c-4651-9fdf-eb9c4ce05de9"/>
    <ds:schemaRef ds:uri="http://schemas.microsoft.com/office/infopath/2007/PartnerControls"/>
    <ds:schemaRef ds:uri="http://schemas.openxmlformats.org/package/2006/metadata/core-properties"/>
    <ds:schemaRef ds:uri="ae47dcde-d13c-4725-b80b-657f99599f3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588C45-8C5E-4FA0-A65C-8CF1F8493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47dcde-d13c-4725-b80b-657f99599f3a"/>
    <ds:schemaRef ds:uri="15aae555-d07c-4651-9fdf-eb9c4ce05d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F5CD79-3060-45DA-9FB7-B18ECE052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628</Words>
  <Application>Microsoft Office PowerPoint</Application>
  <PresentationFormat>Widescreen</PresentationFormat>
  <Paragraphs>210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Employee Survey Kick Off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Lopez</dc:creator>
  <cp:lastModifiedBy>Amy Binggeli</cp:lastModifiedBy>
  <cp:revision>101</cp:revision>
  <cp:lastPrinted>2020-01-23T21:40:51Z</cp:lastPrinted>
  <dcterms:created xsi:type="dcterms:W3CDTF">2020-01-07T21:02:43Z</dcterms:created>
  <dcterms:modified xsi:type="dcterms:W3CDTF">2020-01-27T18:57:28Z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0x0101008270EC603782AA408FACE6875B1EFBE8</vt:lpwstr>
  </property>
</Properties>
</file>